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13.xml" ContentType="application/vnd.openxmlformats-officedocument.drawingml.chartshapes+xml"/>
  <Override PartName="/ppt/charts/chart16.xml" ContentType="application/vnd.openxmlformats-officedocument.drawingml.chart+xml"/>
  <Override PartName="/ppt/drawings/drawing14.xml" ContentType="application/vnd.openxmlformats-officedocument.drawingml.chartshapes+xml"/>
  <Override PartName="/ppt/charts/chart17.xml" ContentType="application/vnd.openxmlformats-officedocument.drawingml.chart+xml"/>
  <Override PartName="/ppt/drawings/drawing15.xml" ContentType="application/vnd.openxmlformats-officedocument.drawingml.chartshapes+xml"/>
  <Override PartName="/ppt/charts/chart18.xml" ContentType="application/vnd.openxmlformats-officedocument.drawingml.chart+xml"/>
  <Override PartName="/ppt/drawings/drawing16.xml" ContentType="application/vnd.openxmlformats-officedocument.drawingml.chartshapes+xml"/>
  <Override PartName="/ppt/charts/chart19.xml" ContentType="application/vnd.openxmlformats-officedocument.drawingml.chart+xml"/>
  <Override PartName="/ppt/drawings/drawing17.xml" ContentType="application/vnd.openxmlformats-officedocument.drawingml.chartshapes+xml"/>
  <Override PartName="/ppt/charts/chart20.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9" r:id="rId3"/>
    <p:sldId id="257" r:id="rId4"/>
    <p:sldId id="267" r:id="rId5"/>
    <p:sldId id="265" r:id="rId6"/>
    <p:sldId id="266" r:id="rId7"/>
    <p:sldId id="264" r:id="rId8"/>
    <p:sldId id="268" r:id="rId9"/>
    <p:sldId id="261" r:id="rId10"/>
    <p:sldId id="270" r:id="rId11"/>
    <p:sldId id="271" r:id="rId12"/>
    <p:sldId id="260" r:id="rId13"/>
    <p:sldId id="273" r:id="rId14"/>
    <p:sldId id="278" r:id="rId15"/>
    <p:sldId id="275" r:id="rId16"/>
    <p:sldId id="276" r:id="rId17"/>
    <p:sldId id="277" r:id="rId18"/>
    <p:sldId id="274" r:id="rId19"/>
    <p:sldId id="279" r:id="rId20"/>
    <p:sldId id="280" r:id="rId21"/>
    <p:sldId id="262" r:id="rId22"/>
    <p:sldId id="282" r:id="rId23"/>
    <p:sldId id="283" r:id="rId24"/>
    <p:sldId id="269" r:id="rId25"/>
    <p:sldId id="285" r:id="rId26"/>
    <p:sldId id="286" r:id="rId27"/>
    <p:sldId id="287" r:id="rId28"/>
    <p:sldId id="288" r:id="rId29"/>
    <p:sldId id="289" r:id="rId30"/>
    <p:sldId id="290" r:id="rId31"/>
    <p:sldId id="291" r:id="rId32"/>
    <p:sldId id="292" r:id="rId33"/>
    <p:sldId id="263" r:id="rId34"/>
    <p:sldId id="294" r:id="rId35"/>
    <p:sldId id="295" r:id="rId36"/>
    <p:sldId id="296" r:id="rId37"/>
    <p:sldId id="297" r:id="rId38"/>
    <p:sldId id="300"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73" autoAdjust="0"/>
  </p:normalViewPr>
  <p:slideViewPr>
    <p:cSldViewPr>
      <p:cViewPr>
        <p:scale>
          <a:sx n="123" d="100"/>
          <a:sy n="123" d="100"/>
        </p:scale>
        <p:origin x="-120" y="-282"/>
      </p:cViewPr>
      <p:guideLst>
        <p:guide orient="horz" pos="2160"/>
        <p:guide pos="3840"/>
      </p:guideLst>
    </p:cSldViewPr>
  </p:slideViewPr>
  <p:outlineViewPr>
    <p:cViewPr>
      <p:scale>
        <a:sx n="33" d="100"/>
        <a:sy n="33" d="100"/>
      </p:scale>
      <p:origin x="0" y="43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oleObject" Target="file:///\\labda-dc02\corporate\Finance\Investor%20presentations\14\Q2\Loss%20reserve%20development%20from%20Sylvai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labda-dc02\corporate\Actuarial\Rating%20Agencies\S&amp;P\2013-Q3\Material\CCL%20Reserve%20chart.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labda-dc02\corporate\Finance\Investor%20presentations\13\Q4\2013%20TVC%20Peer%20Roe%20vs%20Std%20Dev%20-%205%20year%20-%20with%20Amlin%20reported.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labda-dc02\corporate\Finance\Investor%20presentations\14\14%2003%2031%20index%20return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5 YEAR COMPOUND ANNUAL ROE </a:t>
            </a:r>
            <a:r>
              <a:rPr lang="en-GB" sz="1200" b="0" baseline="30000" dirty="0" smtClean="0">
                <a:solidFill>
                  <a:schemeClr val="accent1"/>
                </a:solidFill>
                <a:latin typeface="Bliss 2 Regular" pitchFamily="50" charset="0"/>
              </a:rPr>
              <a:t>(3)</a:t>
            </a:r>
          </a:p>
        </c:rich>
      </c:tx>
      <c:layout>
        <c:manualLayout>
          <c:xMode val="edge"/>
          <c:yMode val="edge"/>
          <c:x val="1.8600505125538569E-2"/>
          <c:y val="8.4181551059642548E-3"/>
        </c:manualLayout>
      </c:layout>
      <c:overlay val="0"/>
    </c:title>
    <c:autoTitleDeleted val="0"/>
    <c:plotArea>
      <c:layout/>
      <c:barChart>
        <c:barDir val="col"/>
        <c:grouping val="clustered"/>
        <c:varyColors val="0"/>
        <c:ser>
          <c:idx val="0"/>
          <c:order val="0"/>
          <c:tx>
            <c:strRef>
              <c:f>Sheet1!$B$1</c:f>
              <c:strCache>
                <c:ptCount val="1"/>
                <c:pt idx="0">
                  <c:v>CHART TITLE</c:v>
                </c:pt>
              </c:strCache>
            </c:strRef>
          </c:tx>
          <c:invertIfNegative val="0"/>
          <c:dPt>
            <c:idx val="1"/>
            <c:invertIfNegative val="0"/>
            <c:bubble3D val="0"/>
            <c:spPr>
              <a:solidFill>
                <a:schemeClr val="accent4"/>
              </a:solidFill>
            </c:spPr>
          </c:dPt>
          <c:dPt>
            <c:idx val="2"/>
            <c:invertIfNegative val="0"/>
            <c:bubble3D val="0"/>
            <c:spPr>
              <a:solidFill>
                <a:schemeClr val="accent4"/>
              </a:solidFill>
            </c:spPr>
          </c:dPt>
          <c:dPt>
            <c:idx val="3"/>
            <c:invertIfNegative val="0"/>
            <c:bubble3D val="0"/>
            <c:spPr>
              <a:solidFill>
                <a:schemeClr val="accent4"/>
              </a:solidFill>
            </c:spPr>
          </c:dPt>
          <c:dPt>
            <c:idx val="4"/>
            <c:invertIfNegative val="0"/>
            <c:bubble3D val="0"/>
            <c:spPr>
              <a:solidFill>
                <a:schemeClr val="accent4"/>
              </a:solidFill>
            </c:spPr>
          </c:dPt>
          <c:dPt>
            <c:idx val="5"/>
            <c:invertIfNegative val="0"/>
            <c:bubble3D val="0"/>
            <c:spPr>
              <a:solidFill>
                <a:schemeClr val="tx1"/>
              </a:solidFill>
            </c:spPr>
          </c:dPt>
          <c:dPt>
            <c:idx val="6"/>
            <c:invertIfNegative val="0"/>
            <c:bubble3D val="0"/>
            <c:spPr>
              <a:solidFill>
                <a:schemeClr val="accent4"/>
              </a:solidFill>
            </c:spPr>
          </c:dPt>
          <c:dPt>
            <c:idx val="7"/>
            <c:invertIfNegative val="0"/>
            <c:bubble3D val="0"/>
            <c:spPr>
              <a:solidFill>
                <a:schemeClr val="accent4"/>
              </a:solidFill>
            </c:spPr>
          </c:dPt>
          <c:dPt>
            <c:idx val="8"/>
            <c:invertIfNegative val="0"/>
            <c:bubble3D val="0"/>
            <c:spPr>
              <a:solidFill>
                <a:schemeClr val="accent4"/>
              </a:solidFill>
            </c:spPr>
          </c:dPt>
          <c:dPt>
            <c:idx val="9"/>
            <c:invertIfNegative val="0"/>
            <c:bubble3D val="0"/>
            <c:spPr>
              <a:solidFill>
                <a:schemeClr val="accent4"/>
              </a:solidFill>
            </c:spPr>
          </c:dPt>
          <c:dPt>
            <c:idx val="10"/>
            <c:invertIfNegative val="0"/>
            <c:bubble3D val="0"/>
            <c:spPr>
              <a:solidFill>
                <a:schemeClr val="accent4"/>
              </a:solidFill>
            </c:spPr>
          </c:dPt>
          <c:dPt>
            <c:idx val="11"/>
            <c:invertIfNegative val="0"/>
            <c:bubble3D val="0"/>
            <c:spPr>
              <a:solidFill>
                <a:schemeClr val="accent4"/>
              </a:solidFill>
            </c:spPr>
          </c:dPt>
          <c:dPt>
            <c:idx val="12"/>
            <c:invertIfNegative val="0"/>
            <c:bubble3D val="0"/>
            <c:spPr>
              <a:solidFill>
                <a:schemeClr val="accent4"/>
              </a:solidFill>
            </c:spPr>
          </c:dPt>
          <c:cat>
            <c:strRef>
              <c:f>Sheet1!$A$2:$A$14</c:f>
              <c:strCache>
                <c:ptCount val="13"/>
                <c:pt idx="0">
                  <c:v>Lancashire</c:v>
                </c:pt>
                <c:pt idx="1">
                  <c:v>Ren Re</c:v>
                </c:pt>
                <c:pt idx="2">
                  <c:v>Beazley</c:v>
                </c:pt>
                <c:pt idx="3">
                  <c:v>Axis</c:v>
                </c:pt>
                <c:pt idx="4">
                  <c:v>Montpelier</c:v>
                </c:pt>
                <c:pt idx="5">
                  <c:v>Average</c:v>
                </c:pt>
                <c:pt idx="6">
                  <c:v>Hiscox</c:v>
                </c:pt>
                <c:pt idx="7">
                  <c:v>Endurance</c:v>
                </c:pt>
                <c:pt idx="8">
                  <c:v>Validus</c:v>
                </c:pt>
                <c:pt idx="9">
                  <c:v>Amlin</c:v>
                </c:pt>
                <c:pt idx="10">
                  <c:v>Catlin</c:v>
                </c:pt>
                <c:pt idx="11">
                  <c:v>Aspen</c:v>
                </c:pt>
                <c:pt idx="12">
                  <c:v>Argo</c:v>
                </c:pt>
              </c:strCache>
            </c:strRef>
          </c:cat>
          <c:val>
            <c:numRef>
              <c:f>Sheet1!$B$2:$B$14</c:f>
              <c:numCache>
                <c:formatCode>0.00%</c:formatCode>
                <c:ptCount val="13"/>
                <c:pt idx="0">
                  <c:v>0.20499999999999999</c:v>
                </c:pt>
                <c:pt idx="1">
                  <c:v>0.17849999999999999</c:v>
                </c:pt>
                <c:pt idx="2">
                  <c:v>0.16470000000000001</c:v>
                </c:pt>
                <c:pt idx="3">
                  <c:v>0.15160000000000001</c:v>
                </c:pt>
                <c:pt idx="4">
                  <c:v>0.151</c:v>
                </c:pt>
                <c:pt idx="5">
                  <c:v>0.14199999999999999</c:v>
                </c:pt>
                <c:pt idx="6">
                  <c:v>0.13900000000000001</c:v>
                </c:pt>
                <c:pt idx="7">
                  <c:v>0.13739999999999999</c:v>
                </c:pt>
                <c:pt idx="8">
                  <c:v>0.13600000000000001</c:v>
                </c:pt>
                <c:pt idx="9">
                  <c:v>0.13339999999999999</c:v>
                </c:pt>
                <c:pt idx="10">
                  <c:v>0.123</c:v>
                </c:pt>
                <c:pt idx="11">
                  <c:v>9.2999999999999999E-2</c:v>
                </c:pt>
                <c:pt idx="12">
                  <c:v>8.7800000000000003E-2</c:v>
                </c:pt>
              </c:numCache>
            </c:numRef>
          </c:val>
        </c:ser>
        <c:dLbls>
          <c:showLegendKey val="0"/>
          <c:showVal val="0"/>
          <c:showCatName val="0"/>
          <c:showSerName val="0"/>
          <c:showPercent val="0"/>
          <c:showBubbleSize val="0"/>
        </c:dLbls>
        <c:gapWidth val="18"/>
        <c:axId val="51805184"/>
        <c:axId val="51815168"/>
      </c:barChart>
      <c:catAx>
        <c:axId val="51805184"/>
        <c:scaling>
          <c:orientation val="minMax"/>
        </c:scaling>
        <c:delete val="0"/>
        <c:axPos val="b"/>
        <c:numFmt formatCode="General" sourceLinked="0"/>
        <c:majorTickMark val="out"/>
        <c:minorTickMark val="none"/>
        <c:tickLblPos val="nextTo"/>
        <c:spPr>
          <a:ln>
            <a:noFill/>
          </a:ln>
        </c:spPr>
        <c:txPr>
          <a:bodyPr/>
          <a:lstStyle/>
          <a:p>
            <a:pPr>
              <a:defRPr sz="1000" baseline="0">
                <a:latin typeface="Bliss 2 Regular" pitchFamily="50" charset="0"/>
              </a:defRPr>
            </a:pPr>
            <a:endParaRPr lang="en-US"/>
          </a:p>
        </c:txPr>
        <c:crossAx val="51815168"/>
        <c:crosses val="autoZero"/>
        <c:auto val="1"/>
        <c:lblAlgn val="ctr"/>
        <c:lblOffset val="100"/>
        <c:noMultiLvlLbl val="0"/>
      </c:catAx>
      <c:valAx>
        <c:axId val="51815168"/>
        <c:scaling>
          <c:orientation val="minMax"/>
        </c:scaling>
        <c:delete val="0"/>
        <c:axPos val="l"/>
        <c:majorGridlines>
          <c:spPr>
            <a:ln w="6350">
              <a:solidFill>
                <a:schemeClr val="tx1"/>
              </a:solidFill>
            </a:ln>
          </c:spPr>
        </c:majorGridlines>
        <c:numFmt formatCode="0%" sourceLinked="0"/>
        <c:majorTickMark val="out"/>
        <c:minorTickMark val="none"/>
        <c:tickLblPos val="nextTo"/>
        <c:spPr>
          <a:ln>
            <a:noFill/>
          </a:ln>
        </c:spPr>
        <c:txPr>
          <a:bodyPr/>
          <a:lstStyle/>
          <a:p>
            <a:pPr>
              <a:defRPr sz="1000" baseline="0">
                <a:latin typeface="Bliss 2 Regular" pitchFamily="50" charset="0"/>
              </a:defRPr>
            </a:pPr>
            <a:endParaRPr lang="en-US"/>
          </a:p>
        </c:txPr>
        <c:crossAx val="5180518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NET EXPOSURES</a:t>
            </a:r>
          </a:p>
        </c:rich>
      </c:tx>
      <c:layout>
        <c:manualLayout>
          <c:xMode val="edge"/>
          <c:yMode val="edge"/>
          <c:x val="1.8600505125538569E-2"/>
          <c:y val="8.4181551059642548E-3"/>
        </c:manualLayout>
      </c:layout>
      <c:overlay val="0"/>
    </c:title>
    <c:autoTitleDeleted val="0"/>
    <c:plotArea>
      <c:layout/>
      <c:barChart>
        <c:barDir val="col"/>
        <c:grouping val="clustered"/>
        <c:varyColors val="0"/>
        <c:ser>
          <c:idx val="0"/>
          <c:order val="0"/>
          <c:tx>
            <c:strRef>
              <c:f>Sheet1!$B$1</c:f>
              <c:strCache>
                <c:ptCount val="1"/>
                <c:pt idx="0">
                  <c:v>01-Apr-12</c:v>
                </c:pt>
              </c:strCache>
            </c:strRef>
          </c:tx>
          <c:spPr>
            <a:solidFill>
              <a:schemeClr val="accent1"/>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cat>
            <c:strRef>
              <c:f>Sheet1!$A$2:$A$7</c:f>
              <c:strCache>
                <c:ptCount val="6"/>
                <c:pt idx="0">
                  <c:v>Gulf of Mexico hurricane (1/100)</c:v>
                </c:pt>
                <c:pt idx="1">
                  <c:v>California earthquake (1/250)</c:v>
                </c:pt>
                <c:pt idx="2">
                  <c:v>Pacific Northwest (1/250)</c:v>
                </c:pt>
                <c:pt idx="3">
                  <c:v>Pan-European windstorm (1/100)</c:v>
                </c:pt>
                <c:pt idx="4">
                  <c:v>Japan earthquake (1/250)</c:v>
                </c:pt>
                <c:pt idx="5">
                  <c:v>Japan typhoon (1/100)</c:v>
                </c:pt>
              </c:strCache>
            </c:strRef>
          </c:cat>
          <c:val>
            <c:numRef>
              <c:f>Sheet1!$B$2:$B$7</c:f>
              <c:numCache>
                <c:formatCode>0.00</c:formatCode>
                <c:ptCount val="6"/>
                <c:pt idx="0">
                  <c:v>360</c:v>
                </c:pt>
                <c:pt idx="1">
                  <c:v>283</c:v>
                </c:pt>
                <c:pt idx="2">
                  <c:v>190</c:v>
                </c:pt>
                <c:pt idx="3">
                  <c:v>205</c:v>
                </c:pt>
                <c:pt idx="4">
                  <c:v>293</c:v>
                </c:pt>
                <c:pt idx="5">
                  <c:v>151</c:v>
                </c:pt>
              </c:numCache>
            </c:numRef>
          </c:val>
        </c:ser>
        <c:ser>
          <c:idx val="1"/>
          <c:order val="1"/>
          <c:tx>
            <c:strRef>
              <c:f>Sheet1!$C$1</c:f>
              <c:strCache>
                <c:ptCount val="1"/>
                <c:pt idx="0">
                  <c:v>01-Jul-14</c:v>
                </c:pt>
              </c:strCache>
            </c:strRef>
          </c:tx>
          <c:invertIfNegative val="0"/>
          <c:cat>
            <c:strRef>
              <c:f>Sheet1!$A$2:$A$7</c:f>
              <c:strCache>
                <c:ptCount val="6"/>
                <c:pt idx="0">
                  <c:v>Gulf of Mexico hurricane (1/100)</c:v>
                </c:pt>
                <c:pt idx="1">
                  <c:v>California earthquake (1/250)</c:v>
                </c:pt>
                <c:pt idx="2">
                  <c:v>Pacific Northwest (1/250)</c:v>
                </c:pt>
                <c:pt idx="3">
                  <c:v>Pan-European windstorm (1/100)</c:v>
                </c:pt>
                <c:pt idx="4">
                  <c:v>Japan earthquake (1/250)</c:v>
                </c:pt>
                <c:pt idx="5">
                  <c:v>Japan typhoon (1/100)</c:v>
                </c:pt>
              </c:strCache>
            </c:strRef>
          </c:cat>
          <c:val>
            <c:numRef>
              <c:f>Sheet1!$C$2:$C$7</c:f>
              <c:numCache>
                <c:formatCode>General</c:formatCode>
                <c:ptCount val="6"/>
                <c:pt idx="0">
                  <c:v>255</c:v>
                </c:pt>
                <c:pt idx="1">
                  <c:v>228</c:v>
                </c:pt>
                <c:pt idx="2">
                  <c:v>121</c:v>
                </c:pt>
                <c:pt idx="3">
                  <c:v>129</c:v>
                </c:pt>
                <c:pt idx="4">
                  <c:v>180</c:v>
                </c:pt>
                <c:pt idx="5">
                  <c:v>62</c:v>
                </c:pt>
              </c:numCache>
            </c:numRef>
          </c:val>
        </c:ser>
        <c:dLbls>
          <c:showLegendKey val="0"/>
          <c:showVal val="0"/>
          <c:showCatName val="0"/>
          <c:showSerName val="0"/>
          <c:showPercent val="0"/>
          <c:showBubbleSize val="0"/>
        </c:dLbls>
        <c:gapWidth val="70"/>
        <c:axId val="53795072"/>
        <c:axId val="53800960"/>
      </c:barChart>
      <c:catAx>
        <c:axId val="53795072"/>
        <c:scaling>
          <c:orientation val="minMax"/>
        </c:scaling>
        <c:delete val="0"/>
        <c:axPos val="b"/>
        <c:numFmt formatCode="General" sourceLinked="1"/>
        <c:majorTickMark val="out"/>
        <c:minorTickMark val="none"/>
        <c:tickLblPos val="nextTo"/>
        <c:spPr>
          <a:ln>
            <a:noFill/>
          </a:ln>
        </c:spPr>
        <c:txPr>
          <a:bodyPr/>
          <a:lstStyle/>
          <a:p>
            <a:pPr>
              <a:defRPr sz="900" baseline="0">
                <a:latin typeface="Bliss 2 Regular" pitchFamily="50" charset="0"/>
              </a:defRPr>
            </a:pPr>
            <a:endParaRPr lang="en-US"/>
          </a:p>
        </c:txPr>
        <c:crossAx val="53800960"/>
        <c:crosses val="autoZero"/>
        <c:auto val="1"/>
        <c:lblAlgn val="ctr"/>
        <c:lblOffset val="100"/>
        <c:noMultiLvlLbl val="0"/>
      </c:catAx>
      <c:valAx>
        <c:axId val="53800960"/>
        <c:scaling>
          <c:orientation val="minMax"/>
          <c:min val="0"/>
        </c:scaling>
        <c:delete val="0"/>
        <c:axPos val="l"/>
        <c:majorGridlines>
          <c:spPr>
            <a:ln w="6350">
              <a:solidFill>
                <a:schemeClr val="tx1"/>
              </a:solidFill>
            </a:ln>
          </c:spPr>
        </c:majorGridlines>
        <c:numFmt formatCode="#,##0" sourceLinked="0"/>
        <c:majorTickMark val="out"/>
        <c:minorTickMark val="none"/>
        <c:tickLblPos val="nextTo"/>
        <c:spPr>
          <a:ln>
            <a:noFill/>
          </a:ln>
        </c:spPr>
        <c:txPr>
          <a:bodyPr/>
          <a:lstStyle/>
          <a:p>
            <a:pPr>
              <a:defRPr sz="900" baseline="0">
                <a:latin typeface="Bliss 2 Regular" pitchFamily="50" charset="0"/>
              </a:defRPr>
            </a:pPr>
            <a:endParaRPr lang="en-US"/>
          </a:p>
        </c:txPr>
        <c:crossAx val="53795072"/>
        <c:crosses val="autoZero"/>
        <c:crossBetween val="between"/>
      </c:valAx>
      <c:spPr>
        <a:ln>
          <a:noFill/>
        </a:ln>
      </c:spPr>
    </c:plotArea>
    <c:legend>
      <c:legendPos val="r"/>
      <c:layout/>
      <c:overlay val="0"/>
      <c:txPr>
        <a:bodyPr/>
        <a:lstStyle/>
        <a:p>
          <a:pPr>
            <a:defRPr sz="900">
              <a:latin typeface="+mj-lt"/>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LANCASHIRE FIRST LOSS XL LIMIT PURCHASED OVER TIME </a:t>
            </a:r>
          </a:p>
        </c:rich>
      </c:tx>
      <c:layout>
        <c:manualLayout>
          <c:xMode val="edge"/>
          <c:yMode val="edge"/>
          <c:x val="2.3945010599271239E-2"/>
          <c:y val="3.088393783427173E-3"/>
        </c:manualLayout>
      </c:layout>
      <c:overlay val="0"/>
    </c:title>
    <c:autoTitleDeleted val="0"/>
    <c:plotArea>
      <c:layout/>
      <c:barChart>
        <c:barDir val="col"/>
        <c:grouping val="clustered"/>
        <c:varyColors val="0"/>
        <c:ser>
          <c:idx val="0"/>
          <c:order val="0"/>
          <c:tx>
            <c:strRef>
              <c:f>Sheet1!$B$1</c:f>
              <c:strCache>
                <c:ptCount val="1"/>
                <c:pt idx="0">
                  <c:v>01-Apr-12</c:v>
                </c:pt>
              </c:strCache>
            </c:strRef>
          </c:tx>
          <c:spPr>
            <a:solidFill>
              <a:schemeClr val="accent1"/>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0.00</c:formatCode>
                <c:ptCount val="7"/>
                <c:pt idx="0">
                  <c:v>123</c:v>
                </c:pt>
                <c:pt idx="1">
                  <c:v>203</c:v>
                </c:pt>
                <c:pt idx="2">
                  <c:v>213</c:v>
                </c:pt>
                <c:pt idx="3">
                  <c:v>235</c:v>
                </c:pt>
                <c:pt idx="4">
                  <c:v>415</c:v>
                </c:pt>
                <c:pt idx="5">
                  <c:v>418</c:v>
                </c:pt>
                <c:pt idx="6">
                  <c:v>480</c:v>
                </c:pt>
              </c:numCache>
            </c:numRef>
          </c:val>
        </c:ser>
        <c:dLbls>
          <c:showLegendKey val="0"/>
          <c:showVal val="0"/>
          <c:showCatName val="0"/>
          <c:showSerName val="0"/>
          <c:showPercent val="0"/>
          <c:showBubbleSize val="0"/>
        </c:dLbls>
        <c:gapWidth val="70"/>
        <c:axId val="53836416"/>
        <c:axId val="53879168"/>
      </c:barChart>
      <c:catAx>
        <c:axId val="53836416"/>
        <c:scaling>
          <c:orientation val="minMax"/>
        </c:scaling>
        <c:delete val="0"/>
        <c:axPos val="b"/>
        <c:numFmt formatCode="General" sourceLinked="1"/>
        <c:majorTickMark val="out"/>
        <c:minorTickMark val="none"/>
        <c:tickLblPos val="nextTo"/>
        <c:spPr>
          <a:ln>
            <a:noFill/>
          </a:ln>
        </c:spPr>
        <c:txPr>
          <a:bodyPr/>
          <a:lstStyle/>
          <a:p>
            <a:pPr>
              <a:defRPr sz="900" baseline="0">
                <a:latin typeface="Bliss 2 Regular" pitchFamily="50" charset="0"/>
              </a:defRPr>
            </a:pPr>
            <a:endParaRPr lang="en-US"/>
          </a:p>
        </c:txPr>
        <c:crossAx val="53879168"/>
        <c:crosses val="autoZero"/>
        <c:auto val="1"/>
        <c:lblAlgn val="ctr"/>
        <c:lblOffset val="100"/>
        <c:noMultiLvlLbl val="0"/>
      </c:catAx>
      <c:valAx>
        <c:axId val="53879168"/>
        <c:scaling>
          <c:orientation val="minMax"/>
          <c:min val="0"/>
        </c:scaling>
        <c:delete val="0"/>
        <c:axPos val="l"/>
        <c:majorGridlines>
          <c:spPr>
            <a:ln w="6350">
              <a:solidFill>
                <a:schemeClr val="tx1"/>
              </a:solidFill>
            </a:ln>
          </c:spPr>
        </c:majorGridlines>
        <c:numFmt formatCode="#,##0" sourceLinked="0"/>
        <c:majorTickMark val="out"/>
        <c:minorTickMark val="none"/>
        <c:tickLblPos val="nextTo"/>
        <c:spPr>
          <a:ln>
            <a:noFill/>
          </a:ln>
        </c:spPr>
        <c:txPr>
          <a:bodyPr/>
          <a:lstStyle/>
          <a:p>
            <a:pPr>
              <a:defRPr sz="900" baseline="0">
                <a:latin typeface="Bliss 2 Regular" pitchFamily="50" charset="0"/>
              </a:defRPr>
            </a:pPr>
            <a:endParaRPr lang="en-US"/>
          </a:p>
        </c:txPr>
        <c:crossAx val="53836416"/>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LOSS RATIOS – 5 YEAR AVERAGE</a:t>
            </a:r>
          </a:p>
        </c:rich>
      </c:tx>
      <c:layout>
        <c:manualLayout>
          <c:xMode val="edge"/>
          <c:yMode val="edge"/>
          <c:x val="2.3945010599271236E-2"/>
          <c:y val="3.088393783427173E-3"/>
        </c:manualLayout>
      </c:layout>
      <c:overlay val="0"/>
    </c:title>
    <c:autoTitleDeleted val="0"/>
    <c:plotArea>
      <c:layout/>
      <c:barChart>
        <c:barDir val="col"/>
        <c:grouping val="clustered"/>
        <c:varyColors val="0"/>
        <c:ser>
          <c:idx val="0"/>
          <c:order val="0"/>
          <c:tx>
            <c:strRef>
              <c:f>Sheet1!$B$1</c:f>
              <c:strCache>
                <c:ptCount val="1"/>
                <c:pt idx="0">
                  <c:v>01-Apr-12</c:v>
                </c:pt>
              </c:strCache>
            </c:strRef>
          </c:tx>
          <c:spPr>
            <a:solidFill>
              <a:schemeClr val="accent1"/>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spPr>
              <a:solidFill>
                <a:schemeClr val="accent4"/>
              </a:solidFill>
            </c:spPr>
          </c:dPt>
          <c:dPt>
            <c:idx val="9"/>
            <c:invertIfNegative val="0"/>
            <c:bubble3D val="0"/>
          </c:dPt>
          <c:dPt>
            <c:idx val="10"/>
            <c:invertIfNegative val="0"/>
            <c:bubble3D val="0"/>
          </c:dPt>
          <c:dPt>
            <c:idx val="11"/>
            <c:invertIfNegative val="0"/>
            <c:bubble3D val="0"/>
          </c:dPt>
          <c:dPt>
            <c:idx val="12"/>
            <c:invertIfNegative val="0"/>
            <c:bubble3D val="0"/>
          </c:dPt>
          <c:cat>
            <c:strRef>
              <c:f>Sheet1!$A$2:$A$15</c:f>
              <c:strCache>
                <c:ptCount val="14"/>
                <c:pt idx="0">
                  <c:v>Endurance</c:v>
                </c:pt>
                <c:pt idx="1">
                  <c:v>Argo Group</c:v>
                </c:pt>
                <c:pt idx="2">
                  <c:v>Axis Capital</c:v>
                </c:pt>
                <c:pt idx="3">
                  <c:v>Beazley</c:v>
                </c:pt>
                <c:pt idx="4">
                  <c:v>Aspen</c:v>
                </c:pt>
                <c:pt idx="5">
                  <c:v>Amlin</c:v>
                </c:pt>
                <c:pt idx="6">
                  <c:v>Catlin</c:v>
                </c:pt>
                <c:pt idx="7">
                  <c:v>Hiscox</c:v>
                </c:pt>
                <c:pt idx="8">
                  <c:v>Average</c:v>
                </c:pt>
                <c:pt idx="9">
                  <c:v>Montpelier Re</c:v>
                </c:pt>
                <c:pt idx="10">
                  <c:v>Validus</c:v>
                </c:pt>
                <c:pt idx="11">
                  <c:v>Lancashire (estimated)</c:v>
                </c:pt>
                <c:pt idx="12">
                  <c:v>Renaissance Re</c:v>
                </c:pt>
                <c:pt idx="13">
                  <c:v>Lancashire (actual)</c:v>
                </c:pt>
              </c:strCache>
            </c:strRef>
          </c:cat>
          <c:val>
            <c:numRef>
              <c:f>Sheet1!$B$2:$B$15</c:f>
              <c:numCache>
                <c:formatCode>0%</c:formatCode>
                <c:ptCount val="14"/>
                <c:pt idx="0">
                  <c:v>0.6665239800123095</c:v>
                </c:pt>
                <c:pt idx="1">
                  <c:v>0.60435915013539976</c:v>
                </c:pt>
                <c:pt idx="2">
                  <c:v>0.59591062216221657</c:v>
                </c:pt>
                <c:pt idx="3">
                  <c:v>0.56799999999999995</c:v>
                </c:pt>
                <c:pt idx="4">
                  <c:v>0.56420651820389245</c:v>
                </c:pt>
                <c:pt idx="5">
                  <c:v>0.55800000000000005</c:v>
                </c:pt>
                <c:pt idx="6">
                  <c:v>0.55700000000000005</c:v>
                </c:pt>
                <c:pt idx="7">
                  <c:v>0.503</c:v>
                </c:pt>
                <c:pt idx="8">
                  <c:v>0.48699999999999999</c:v>
                </c:pt>
                <c:pt idx="9">
                  <c:v>0.40052308254130242</c:v>
                </c:pt>
                <c:pt idx="10">
                  <c:v>0.38843869181019175</c:v>
                </c:pt>
                <c:pt idx="11">
                  <c:v>0.25181563766037679</c:v>
                </c:pt>
                <c:pt idx="12">
                  <c:v>0.18993172874582459</c:v>
                </c:pt>
                <c:pt idx="13">
                  <c:v>0.13600000000000001</c:v>
                </c:pt>
              </c:numCache>
            </c:numRef>
          </c:val>
        </c:ser>
        <c:dLbls>
          <c:showLegendKey val="0"/>
          <c:showVal val="0"/>
          <c:showCatName val="0"/>
          <c:showSerName val="0"/>
          <c:showPercent val="0"/>
          <c:showBubbleSize val="0"/>
        </c:dLbls>
        <c:gapWidth val="70"/>
        <c:axId val="53906432"/>
        <c:axId val="53928704"/>
      </c:barChart>
      <c:catAx>
        <c:axId val="53906432"/>
        <c:scaling>
          <c:orientation val="minMax"/>
        </c:scaling>
        <c:delete val="0"/>
        <c:axPos val="b"/>
        <c:numFmt formatCode="General" sourceLinked="1"/>
        <c:majorTickMark val="out"/>
        <c:minorTickMark val="none"/>
        <c:tickLblPos val="nextTo"/>
        <c:spPr>
          <a:ln>
            <a:noFill/>
          </a:ln>
        </c:spPr>
        <c:txPr>
          <a:bodyPr/>
          <a:lstStyle/>
          <a:p>
            <a:pPr>
              <a:defRPr sz="800" baseline="0">
                <a:latin typeface="Bliss 2 Regular" pitchFamily="50" charset="0"/>
              </a:defRPr>
            </a:pPr>
            <a:endParaRPr lang="en-US"/>
          </a:p>
        </c:txPr>
        <c:crossAx val="53928704"/>
        <c:crosses val="autoZero"/>
        <c:auto val="1"/>
        <c:lblAlgn val="ctr"/>
        <c:lblOffset val="100"/>
        <c:noMultiLvlLbl val="0"/>
      </c:catAx>
      <c:valAx>
        <c:axId val="53928704"/>
        <c:scaling>
          <c:orientation val="minMax"/>
          <c:min val="0"/>
        </c:scaling>
        <c:delete val="0"/>
        <c:axPos val="l"/>
        <c:majorGridlines>
          <c:spPr>
            <a:ln w="6350">
              <a:solidFill>
                <a:schemeClr val="tx1"/>
              </a:solidFill>
            </a:ln>
          </c:spPr>
        </c:majorGridlines>
        <c:numFmt formatCode="0%" sourceLinked="0"/>
        <c:majorTickMark val="out"/>
        <c:minorTickMark val="none"/>
        <c:tickLblPos val="nextTo"/>
        <c:spPr>
          <a:ln>
            <a:noFill/>
          </a:ln>
        </c:spPr>
        <c:txPr>
          <a:bodyPr/>
          <a:lstStyle/>
          <a:p>
            <a:pPr>
              <a:defRPr sz="900" baseline="0">
                <a:latin typeface="Bliss 2 Regular" pitchFamily="50" charset="0"/>
              </a:defRPr>
            </a:pPr>
            <a:endParaRPr lang="en-US"/>
          </a:p>
        </c:txPr>
        <c:crossAx val="53906432"/>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1055105317236"/>
          <c:y val="5.7078391586478289E-2"/>
          <c:w val="0.77339575312513775"/>
          <c:h val="0.82846574191250377"/>
        </c:manualLayout>
      </c:layout>
      <c:scatterChart>
        <c:scatterStyle val="lineMarker"/>
        <c:varyColors val="0"/>
        <c:ser>
          <c:idx val="0"/>
          <c:order val="0"/>
          <c:tx>
            <c:strRef>
              <c:f>DevelopmentChart!$B$2</c:f>
              <c:strCache>
                <c:ptCount val="1"/>
                <c:pt idx="0">
                  <c:v>2006</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DevelopmentChart!$B$6:$B$36</c:f>
              <c:numCache>
                <c:formatCode>#,##0,,</c:formatCode>
                <c:ptCount val="31"/>
                <c:pt idx="0">
                  <c:v>39117807.249999985</c:v>
                </c:pt>
                <c:pt idx="1">
                  <c:v>41606851.009999983</c:v>
                </c:pt>
                <c:pt idx="2">
                  <c:v>42932085.239999987</c:v>
                </c:pt>
                <c:pt idx="3">
                  <c:v>39693917.989999995</c:v>
                </c:pt>
                <c:pt idx="4">
                  <c:v>34637768.079999983</c:v>
                </c:pt>
                <c:pt idx="5">
                  <c:v>35483885.79999999</c:v>
                </c:pt>
                <c:pt idx="6">
                  <c:v>34771524.56999997</c:v>
                </c:pt>
                <c:pt idx="7">
                  <c:v>33246522.139999975</c:v>
                </c:pt>
                <c:pt idx="8">
                  <c:v>32036715.379999999</c:v>
                </c:pt>
                <c:pt idx="9">
                  <c:v>30749731.029999994</c:v>
                </c:pt>
                <c:pt idx="10">
                  <c:v>28568243.550000001</c:v>
                </c:pt>
                <c:pt idx="11">
                  <c:v>28765031.84</c:v>
                </c:pt>
                <c:pt idx="12">
                  <c:v>27606634.95999999</c:v>
                </c:pt>
                <c:pt idx="13">
                  <c:v>27097247.179999996</c:v>
                </c:pt>
                <c:pt idx="14">
                  <c:v>26756790.810000002</c:v>
                </c:pt>
                <c:pt idx="15">
                  <c:v>27770067.810000006</c:v>
                </c:pt>
                <c:pt idx="16">
                  <c:v>27269972.170000013</c:v>
                </c:pt>
                <c:pt idx="17">
                  <c:v>25345957.88000001</c:v>
                </c:pt>
                <c:pt idx="18">
                  <c:v>25524645.160000008</c:v>
                </c:pt>
                <c:pt idx="19">
                  <c:v>26182729.020000007</c:v>
                </c:pt>
                <c:pt idx="20">
                  <c:v>24356051.960000005</c:v>
                </c:pt>
                <c:pt idx="21">
                  <c:v>24235234.780000005</c:v>
                </c:pt>
                <c:pt idx="22">
                  <c:v>24125354.800000001</c:v>
                </c:pt>
                <c:pt idx="23">
                  <c:v>23974958.400000006</c:v>
                </c:pt>
                <c:pt idx="24">
                  <c:v>23960038.410000008</c:v>
                </c:pt>
                <c:pt idx="25">
                  <c:v>25249333.950000007</c:v>
                </c:pt>
                <c:pt idx="26">
                  <c:v>25331050.600000009</c:v>
                </c:pt>
                <c:pt idx="27">
                  <c:v>25036811.280000012</c:v>
                </c:pt>
                <c:pt idx="28">
                  <c:v>24867058.080000002</c:v>
                </c:pt>
                <c:pt idx="29">
                  <c:v>25072306.52</c:v>
                </c:pt>
                <c:pt idx="30">
                  <c:v>25119006.810000002</c:v>
                </c:pt>
              </c:numCache>
            </c:numRef>
          </c:yVal>
          <c:smooth val="0"/>
        </c:ser>
        <c:ser>
          <c:idx val="1"/>
          <c:order val="1"/>
          <c:tx>
            <c:strRef>
              <c:f>DevelopmentChart!$C$2</c:f>
              <c:strCache>
                <c:ptCount val="1"/>
                <c:pt idx="0">
                  <c:v>2007</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DevelopmentChart!$C$6:$C$36</c:f>
              <c:numCache>
                <c:formatCode>#,##0,,</c:formatCode>
                <c:ptCount val="31"/>
                <c:pt idx="0">
                  <c:v>150479694.87000003</c:v>
                </c:pt>
                <c:pt idx="1">
                  <c:v>146476845.1800001</c:v>
                </c:pt>
                <c:pt idx="2">
                  <c:v>143821202.39000008</c:v>
                </c:pt>
                <c:pt idx="3">
                  <c:v>135795228.24000019</c:v>
                </c:pt>
                <c:pt idx="4">
                  <c:v>124495342.95999995</c:v>
                </c:pt>
                <c:pt idx="5">
                  <c:v>121589446.73999994</c:v>
                </c:pt>
                <c:pt idx="6">
                  <c:v>107568419.48999992</c:v>
                </c:pt>
                <c:pt idx="7">
                  <c:v>103891630.65999985</c:v>
                </c:pt>
                <c:pt idx="8">
                  <c:v>99442266.669999868</c:v>
                </c:pt>
                <c:pt idx="9">
                  <c:v>99482693.609999835</c:v>
                </c:pt>
                <c:pt idx="10">
                  <c:v>98152447.879999816</c:v>
                </c:pt>
                <c:pt idx="11">
                  <c:v>95818223.139999822</c:v>
                </c:pt>
                <c:pt idx="12">
                  <c:v>91205923.759999856</c:v>
                </c:pt>
                <c:pt idx="13">
                  <c:v>85006806.789999872</c:v>
                </c:pt>
                <c:pt idx="14">
                  <c:v>81474574.789999887</c:v>
                </c:pt>
                <c:pt idx="15">
                  <c:v>81107908.379999846</c:v>
                </c:pt>
                <c:pt idx="16">
                  <c:v>80180061.109999835</c:v>
                </c:pt>
                <c:pt idx="17">
                  <c:v>79370172.649999827</c:v>
                </c:pt>
                <c:pt idx="18">
                  <c:v>78425889.549999788</c:v>
                </c:pt>
                <c:pt idx="19">
                  <c:v>77925105.999999717</c:v>
                </c:pt>
                <c:pt idx="20">
                  <c:v>77855936.989999726</c:v>
                </c:pt>
                <c:pt idx="21">
                  <c:v>78046095.409999758</c:v>
                </c:pt>
                <c:pt idx="22">
                  <c:v>78641876.579999804</c:v>
                </c:pt>
                <c:pt idx="23">
                  <c:v>78874759.989999801</c:v>
                </c:pt>
                <c:pt idx="24">
                  <c:v>78491834.919999778</c:v>
                </c:pt>
                <c:pt idx="25">
                  <c:v>78783837.399999782</c:v>
                </c:pt>
                <c:pt idx="26">
                  <c:v>78967978.619999781</c:v>
                </c:pt>
              </c:numCache>
            </c:numRef>
          </c:yVal>
          <c:smooth val="0"/>
        </c:ser>
        <c:ser>
          <c:idx val="2"/>
          <c:order val="2"/>
          <c:tx>
            <c:strRef>
              <c:f>DevelopmentChart!$D$2</c:f>
              <c:strCache>
                <c:ptCount val="1"/>
                <c:pt idx="0">
                  <c:v>2008</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DevelopmentChart!$D$6:$D$36</c:f>
              <c:numCache>
                <c:formatCode>#,##0,,</c:formatCode>
                <c:ptCount val="31"/>
                <c:pt idx="0">
                  <c:v>403077159.63000023</c:v>
                </c:pt>
                <c:pt idx="1">
                  <c:v>441794788.25000042</c:v>
                </c:pt>
                <c:pt idx="2">
                  <c:v>422825740.4600004</c:v>
                </c:pt>
                <c:pt idx="3">
                  <c:v>403284508.23000067</c:v>
                </c:pt>
                <c:pt idx="4">
                  <c:v>369549253.07000053</c:v>
                </c:pt>
                <c:pt idx="5">
                  <c:v>359154967.96000057</c:v>
                </c:pt>
                <c:pt idx="6">
                  <c:v>343441048.69000059</c:v>
                </c:pt>
                <c:pt idx="7">
                  <c:v>335636727.14000082</c:v>
                </c:pt>
                <c:pt idx="8">
                  <c:v>333850747.35000092</c:v>
                </c:pt>
                <c:pt idx="9">
                  <c:v>320902153.19000107</c:v>
                </c:pt>
                <c:pt idx="10">
                  <c:v>318534402.04000103</c:v>
                </c:pt>
                <c:pt idx="11">
                  <c:v>313932358.56000125</c:v>
                </c:pt>
                <c:pt idx="12">
                  <c:v>304264323.80000144</c:v>
                </c:pt>
                <c:pt idx="13">
                  <c:v>303904229.3000015</c:v>
                </c:pt>
                <c:pt idx="14">
                  <c:v>304746625.33000141</c:v>
                </c:pt>
                <c:pt idx="15">
                  <c:v>305744248.54000151</c:v>
                </c:pt>
                <c:pt idx="16">
                  <c:v>302594060.83000135</c:v>
                </c:pt>
                <c:pt idx="17">
                  <c:v>304763659.63000131</c:v>
                </c:pt>
                <c:pt idx="18">
                  <c:v>304113222.99000126</c:v>
                </c:pt>
                <c:pt idx="19">
                  <c:v>309225140.49000132</c:v>
                </c:pt>
                <c:pt idx="20">
                  <c:v>307633266.98000139</c:v>
                </c:pt>
                <c:pt idx="21">
                  <c:v>307528829.25000149</c:v>
                </c:pt>
                <c:pt idx="22">
                  <c:v>306116067.6300016</c:v>
                </c:pt>
              </c:numCache>
            </c:numRef>
          </c:yVal>
          <c:smooth val="0"/>
        </c:ser>
        <c:ser>
          <c:idx val="3"/>
          <c:order val="3"/>
          <c:tx>
            <c:strRef>
              <c:f>DevelopmentChart!$E$2</c:f>
              <c:strCache>
                <c:ptCount val="1"/>
                <c:pt idx="0">
                  <c:v>2009</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DevelopmentChart!$E$6:$E$36</c:f>
              <c:numCache>
                <c:formatCode>#,##0,,</c:formatCode>
                <c:ptCount val="31"/>
                <c:pt idx="0">
                  <c:v>161775712.36000013</c:v>
                </c:pt>
                <c:pt idx="1">
                  <c:v>155967823.34000018</c:v>
                </c:pt>
                <c:pt idx="2">
                  <c:v>134159093.62999992</c:v>
                </c:pt>
                <c:pt idx="3">
                  <c:v>121222142.81999989</c:v>
                </c:pt>
                <c:pt idx="4">
                  <c:v>106490798.72999986</c:v>
                </c:pt>
                <c:pt idx="5">
                  <c:v>86293552.989999935</c:v>
                </c:pt>
                <c:pt idx="6">
                  <c:v>80345213.699999958</c:v>
                </c:pt>
                <c:pt idx="7">
                  <c:v>76157703.110000044</c:v>
                </c:pt>
                <c:pt idx="8">
                  <c:v>72891889.360000029</c:v>
                </c:pt>
                <c:pt idx="9">
                  <c:v>70819289.189999983</c:v>
                </c:pt>
                <c:pt idx="10">
                  <c:v>67262414.100000009</c:v>
                </c:pt>
                <c:pt idx="11">
                  <c:v>66710726.450000003</c:v>
                </c:pt>
                <c:pt idx="12">
                  <c:v>65828016.37999998</c:v>
                </c:pt>
                <c:pt idx="13">
                  <c:v>65295977.839999974</c:v>
                </c:pt>
                <c:pt idx="14">
                  <c:v>64464753.80999995</c:v>
                </c:pt>
                <c:pt idx="15">
                  <c:v>63736334.689999953</c:v>
                </c:pt>
                <c:pt idx="16">
                  <c:v>64023587.879999928</c:v>
                </c:pt>
                <c:pt idx="17">
                  <c:v>63297472.039999932</c:v>
                </c:pt>
                <c:pt idx="18">
                  <c:v>63001713.209999964</c:v>
                </c:pt>
              </c:numCache>
            </c:numRef>
          </c:yVal>
          <c:smooth val="0"/>
        </c:ser>
        <c:ser>
          <c:idx val="4"/>
          <c:order val="4"/>
          <c:tx>
            <c:strRef>
              <c:f>DevelopmentChart!$F$2</c:f>
              <c:strCache>
                <c:ptCount val="1"/>
                <c:pt idx="0">
                  <c:v>2010</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DevelopmentChart!$F$6:$F$36</c:f>
              <c:numCache>
                <c:formatCode>#,##0,,</c:formatCode>
                <c:ptCount val="31"/>
                <c:pt idx="0">
                  <c:v>265241613.50000018</c:v>
                </c:pt>
                <c:pt idx="1">
                  <c:v>255984031.35000002</c:v>
                </c:pt>
                <c:pt idx="2">
                  <c:v>221689779.81999984</c:v>
                </c:pt>
                <c:pt idx="3">
                  <c:v>209166301.25999981</c:v>
                </c:pt>
                <c:pt idx="4">
                  <c:v>187868236.98999992</c:v>
                </c:pt>
                <c:pt idx="5">
                  <c:v>188032454.54999992</c:v>
                </c:pt>
                <c:pt idx="6">
                  <c:v>176423469.61999997</c:v>
                </c:pt>
                <c:pt idx="7">
                  <c:v>178406950.36999997</c:v>
                </c:pt>
                <c:pt idx="8">
                  <c:v>181526565.12000018</c:v>
                </c:pt>
                <c:pt idx="9">
                  <c:v>179776956.1000002</c:v>
                </c:pt>
                <c:pt idx="10">
                  <c:v>181438236.5800001</c:v>
                </c:pt>
                <c:pt idx="11">
                  <c:v>180497012.51000005</c:v>
                </c:pt>
                <c:pt idx="12">
                  <c:v>180239578.04000008</c:v>
                </c:pt>
                <c:pt idx="13">
                  <c:v>178161407.35000002</c:v>
                </c:pt>
                <c:pt idx="14">
                  <c:v>176592384.18000001</c:v>
                </c:pt>
              </c:numCache>
            </c:numRef>
          </c:yVal>
          <c:smooth val="0"/>
        </c:ser>
        <c:ser>
          <c:idx val="5"/>
          <c:order val="5"/>
          <c:tx>
            <c:strRef>
              <c:f>DevelopmentChart!$G$2</c:f>
              <c:strCache>
                <c:ptCount val="1"/>
                <c:pt idx="0">
                  <c:v>2011</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DevelopmentChart!$G$6:$G$36</c:f>
              <c:numCache>
                <c:formatCode>#,##0,,</c:formatCode>
                <c:ptCount val="31"/>
                <c:pt idx="0">
                  <c:v>336659999.03999996</c:v>
                </c:pt>
                <c:pt idx="1">
                  <c:v>319370412.4800002</c:v>
                </c:pt>
                <c:pt idx="2">
                  <c:v>311972502.25000006</c:v>
                </c:pt>
                <c:pt idx="3">
                  <c:v>311319648.52000046</c:v>
                </c:pt>
                <c:pt idx="4">
                  <c:v>327443238.43000042</c:v>
                </c:pt>
                <c:pt idx="5">
                  <c:v>335601623.15000027</c:v>
                </c:pt>
                <c:pt idx="6">
                  <c:v>320498382.36000007</c:v>
                </c:pt>
                <c:pt idx="7">
                  <c:v>323230439.4600001</c:v>
                </c:pt>
                <c:pt idx="8">
                  <c:v>335699238.13000005</c:v>
                </c:pt>
                <c:pt idx="9">
                  <c:v>336583246.27000004</c:v>
                </c:pt>
                <c:pt idx="10">
                  <c:v>342442076.81</c:v>
                </c:pt>
              </c:numCache>
            </c:numRef>
          </c:yVal>
          <c:smooth val="0"/>
        </c:ser>
        <c:ser>
          <c:idx val="6"/>
          <c:order val="6"/>
          <c:tx>
            <c:strRef>
              <c:f>DevelopmentChart!$H$2</c:f>
              <c:strCache>
                <c:ptCount val="1"/>
                <c:pt idx="0">
                  <c:v>2012</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DevelopmentChart!$H$6:$H$36</c:f>
              <c:numCache>
                <c:formatCode>#,##0,,</c:formatCode>
                <c:ptCount val="31"/>
                <c:pt idx="0">
                  <c:v>201160954.1100001</c:v>
                </c:pt>
                <c:pt idx="1">
                  <c:v>174830968.05000013</c:v>
                </c:pt>
                <c:pt idx="2">
                  <c:v>198697011.00000021</c:v>
                </c:pt>
                <c:pt idx="3">
                  <c:v>192309866.56000012</c:v>
                </c:pt>
                <c:pt idx="4">
                  <c:v>182901503.48000014</c:v>
                </c:pt>
                <c:pt idx="5">
                  <c:v>177243838.58999997</c:v>
                </c:pt>
                <c:pt idx="6">
                  <c:v>186178322.33000013</c:v>
                </c:pt>
              </c:numCache>
            </c:numRef>
          </c:yVal>
          <c:smooth val="0"/>
        </c:ser>
        <c:ser>
          <c:idx val="7"/>
          <c:order val="7"/>
          <c:tx>
            <c:strRef>
              <c:f>DevelopmentChart!$I$2</c:f>
              <c:strCache>
                <c:ptCount val="1"/>
                <c:pt idx="0">
                  <c:v>2013</c:v>
                </c:pt>
              </c:strCache>
            </c:strRef>
          </c:tx>
          <c:marker>
            <c:symbol val="none"/>
          </c:marker>
          <c:xVal>
            <c:numRef>
              <c:f>DevelopmentChart!$A$6:$A$36</c:f>
              <c:numCache>
                <c:formatCode>General</c:formatCode>
                <c:ptCount val="31"/>
                <c:pt idx="0">
                  <c:v>4</c:v>
                </c:pt>
                <c:pt idx="1">
                  <c:v>5</c:v>
                </c:pt>
                <c:pt idx="2">
                  <c:v>6</c:v>
                </c:pt>
                <c:pt idx="3">
                  <c:v>7</c:v>
                </c:pt>
                <c:pt idx="4">
                  <c:v>8</c:v>
                </c:pt>
                <c:pt idx="5">
                  <c:v>9</c:v>
                </c:pt>
                <c:pt idx="6">
                  <c:v>10</c:v>
                </c:pt>
                <c:pt idx="7">
                  <c:v>11</c:v>
                </c:pt>
                <c:pt idx="8">
                  <c:v>12</c:v>
                </c:pt>
                <c:pt idx="9">
                  <c:v>13</c:v>
                </c:pt>
                <c:pt idx="10">
                  <c:v>14</c:v>
                </c:pt>
                <c:pt idx="11">
                  <c:v>15</c:v>
                </c:pt>
                <c:pt idx="12">
                  <c:v>16</c:v>
                </c:pt>
                <c:pt idx="13">
                  <c:v>17</c:v>
                </c:pt>
                <c:pt idx="14">
                  <c:v>18</c:v>
                </c:pt>
                <c:pt idx="15">
                  <c:v>19</c:v>
                </c:pt>
                <c:pt idx="16">
                  <c:v>20</c:v>
                </c:pt>
                <c:pt idx="17">
                  <c:v>21</c:v>
                </c:pt>
                <c:pt idx="18">
                  <c:v>22</c:v>
                </c:pt>
                <c:pt idx="19">
                  <c:v>23</c:v>
                </c:pt>
                <c:pt idx="20">
                  <c:v>24</c:v>
                </c:pt>
                <c:pt idx="21">
                  <c:v>25</c:v>
                </c:pt>
                <c:pt idx="22">
                  <c:v>26</c:v>
                </c:pt>
                <c:pt idx="23">
                  <c:v>27</c:v>
                </c:pt>
                <c:pt idx="24">
                  <c:v>28</c:v>
                </c:pt>
                <c:pt idx="25">
                  <c:v>29</c:v>
                </c:pt>
                <c:pt idx="26">
                  <c:v>30</c:v>
                </c:pt>
                <c:pt idx="27">
                  <c:v>31</c:v>
                </c:pt>
                <c:pt idx="28">
                  <c:v>32</c:v>
                </c:pt>
                <c:pt idx="29">
                  <c:v>33</c:v>
                </c:pt>
                <c:pt idx="30">
                  <c:v>34</c:v>
                </c:pt>
              </c:numCache>
            </c:numRef>
          </c:xVal>
          <c:yVal>
            <c:numRef>
              <c:f>DevelopmentChart!$I$6:$I$36</c:f>
              <c:numCache>
                <c:formatCode>#,##0,,</c:formatCode>
                <c:ptCount val="31"/>
                <c:pt idx="0">
                  <c:v>175586629.74000031</c:v>
                </c:pt>
                <c:pt idx="1">
                  <c:v>190274770.04000038</c:v>
                </c:pt>
                <c:pt idx="2">
                  <c:v>176921864.4100005</c:v>
                </c:pt>
              </c:numCache>
            </c:numRef>
          </c:yVal>
          <c:smooth val="0"/>
        </c:ser>
        <c:dLbls>
          <c:showLegendKey val="0"/>
          <c:showVal val="0"/>
          <c:showCatName val="0"/>
          <c:showSerName val="0"/>
          <c:showPercent val="0"/>
          <c:showBubbleSize val="0"/>
        </c:dLbls>
        <c:axId val="54816768"/>
        <c:axId val="54818688"/>
      </c:scatterChart>
      <c:valAx>
        <c:axId val="54816768"/>
        <c:scaling>
          <c:orientation val="minMax"/>
          <c:min val="4"/>
        </c:scaling>
        <c:delete val="0"/>
        <c:axPos val="b"/>
        <c:title>
          <c:tx>
            <c:rich>
              <a:bodyPr/>
              <a:lstStyle/>
              <a:p>
                <a:pPr>
                  <a:defRPr sz="900" b="0"/>
                </a:pPr>
                <a:r>
                  <a:rPr lang="en-US" sz="900" b="0"/>
                  <a:t>DEVELOPMENT QUARTER</a:t>
                </a:r>
              </a:p>
            </c:rich>
          </c:tx>
          <c:layout/>
          <c:overlay val="0"/>
        </c:title>
        <c:numFmt formatCode="General" sourceLinked="1"/>
        <c:majorTickMark val="out"/>
        <c:minorTickMark val="none"/>
        <c:tickLblPos val="nextTo"/>
        <c:txPr>
          <a:bodyPr/>
          <a:lstStyle/>
          <a:p>
            <a:pPr>
              <a:defRPr sz="900"/>
            </a:pPr>
            <a:endParaRPr lang="en-US"/>
          </a:p>
        </c:txPr>
        <c:crossAx val="54818688"/>
        <c:crosses val="autoZero"/>
        <c:crossBetween val="midCat"/>
        <c:majorUnit val="4"/>
        <c:minorUnit val="1"/>
      </c:valAx>
      <c:valAx>
        <c:axId val="54818688"/>
        <c:scaling>
          <c:orientation val="minMax"/>
        </c:scaling>
        <c:delete val="1"/>
        <c:axPos val="l"/>
        <c:majorGridlines>
          <c:spPr>
            <a:ln>
              <a:solidFill>
                <a:schemeClr val="tx2"/>
              </a:solidFill>
              <a:prstDash val="solid"/>
            </a:ln>
          </c:spPr>
        </c:majorGridlines>
        <c:title>
          <c:tx>
            <c:rich>
              <a:bodyPr rot="-5400000" vert="horz"/>
              <a:lstStyle/>
              <a:p>
                <a:pPr>
                  <a:defRPr sz="900" b="0"/>
                </a:pPr>
                <a:r>
                  <a:rPr lang="en-US" sz="900" b="0"/>
                  <a:t>ULTIMATE LOSSES </a:t>
                </a:r>
              </a:p>
            </c:rich>
          </c:tx>
          <c:layout>
            <c:manualLayout>
              <c:xMode val="edge"/>
              <c:yMode val="edge"/>
              <c:x val="4.9901999521622893E-2"/>
              <c:y val="0.39371846552289286"/>
            </c:manualLayout>
          </c:layout>
          <c:overlay val="0"/>
        </c:title>
        <c:numFmt formatCode="#,##0,," sourceLinked="1"/>
        <c:majorTickMark val="out"/>
        <c:minorTickMark val="none"/>
        <c:tickLblPos val="nextTo"/>
        <c:crossAx val="54816768"/>
        <c:crosses val="autoZero"/>
        <c:crossBetween val="midCat"/>
      </c:valAx>
    </c:plotArea>
    <c:legend>
      <c:legendPos val="r"/>
      <c:layout/>
      <c:overlay val="0"/>
      <c:txPr>
        <a:bodyPr/>
        <a:lstStyle/>
        <a:p>
          <a:pPr>
            <a:defRPr sz="900"/>
          </a:pPr>
          <a:endParaRPr lang="en-US"/>
        </a:p>
      </c:txPr>
    </c:legend>
    <c:plotVisOnly val="1"/>
    <c:dispBlanksAs val="gap"/>
    <c:showDLblsOverMax val="0"/>
  </c:chart>
  <c:spPr>
    <a:ln>
      <a:noFill/>
    </a:ln>
  </c:spPr>
  <c:txPr>
    <a:bodyPr/>
    <a:lstStyle/>
    <a:p>
      <a:pPr>
        <a:defRPr>
          <a:solidFill>
            <a:schemeClr val="tx2"/>
          </a:solidFill>
          <a:latin typeface="Bliss 2 Regular" pitchFamily="50"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668150455552E-2"/>
          <c:y val="2.787827214106443E-2"/>
          <c:w val="0.78108121100247085"/>
          <c:h val="0.86401962602520399"/>
        </c:manualLayout>
      </c:layout>
      <c:lineChart>
        <c:grouping val="standard"/>
        <c:varyColors val="0"/>
        <c:ser>
          <c:idx val="0"/>
          <c:order val="0"/>
          <c:tx>
            <c:strRef>
              <c:f>Sheet1!$E$58</c:f>
              <c:strCache>
                <c:ptCount val="1"/>
                <c:pt idx="0">
                  <c:v>2003</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Sheet1!$E$59:$E$68</c:f>
              <c:numCache>
                <c:formatCode>General</c:formatCode>
                <c:ptCount val="10"/>
                <c:pt idx="0">
                  <c:v>52</c:v>
                </c:pt>
                <c:pt idx="1">
                  <c:v>33</c:v>
                </c:pt>
                <c:pt idx="2">
                  <c:v>29</c:v>
                </c:pt>
                <c:pt idx="3">
                  <c:v>29</c:v>
                </c:pt>
                <c:pt idx="4">
                  <c:v>28</c:v>
                </c:pt>
                <c:pt idx="5">
                  <c:v>28</c:v>
                </c:pt>
                <c:pt idx="6">
                  <c:v>28</c:v>
                </c:pt>
                <c:pt idx="7">
                  <c:v>28</c:v>
                </c:pt>
                <c:pt idx="8">
                  <c:v>27</c:v>
                </c:pt>
                <c:pt idx="9">
                  <c:v>27</c:v>
                </c:pt>
              </c:numCache>
            </c:numRef>
          </c:val>
          <c:smooth val="0"/>
        </c:ser>
        <c:ser>
          <c:idx val="1"/>
          <c:order val="1"/>
          <c:tx>
            <c:strRef>
              <c:f>Sheet1!$F$58</c:f>
              <c:strCache>
                <c:ptCount val="1"/>
                <c:pt idx="0">
                  <c:v>2004</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Sheet1!$F$59:$F$68</c:f>
              <c:numCache>
                <c:formatCode>General</c:formatCode>
                <c:ptCount val="10"/>
                <c:pt idx="0">
                  <c:v>70</c:v>
                </c:pt>
                <c:pt idx="1">
                  <c:v>55</c:v>
                </c:pt>
                <c:pt idx="2">
                  <c:v>56</c:v>
                </c:pt>
                <c:pt idx="3">
                  <c:v>53</c:v>
                </c:pt>
                <c:pt idx="4">
                  <c:v>53</c:v>
                </c:pt>
                <c:pt idx="5">
                  <c:v>52</c:v>
                </c:pt>
                <c:pt idx="6">
                  <c:v>52</c:v>
                </c:pt>
                <c:pt idx="7">
                  <c:v>52</c:v>
                </c:pt>
                <c:pt idx="8">
                  <c:v>51</c:v>
                </c:pt>
              </c:numCache>
            </c:numRef>
          </c:val>
          <c:smooth val="0"/>
        </c:ser>
        <c:ser>
          <c:idx val="2"/>
          <c:order val="2"/>
          <c:tx>
            <c:strRef>
              <c:f>Sheet1!$G$58</c:f>
              <c:strCache>
                <c:ptCount val="1"/>
                <c:pt idx="0">
                  <c:v>2005</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Sheet1!$G$59:$G$68</c:f>
              <c:numCache>
                <c:formatCode>General</c:formatCode>
                <c:ptCount val="10"/>
                <c:pt idx="0">
                  <c:v>87</c:v>
                </c:pt>
                <c:pt idx="1">
                  <c:v>72</c:v>
                </c:pt>
                <c:pt idx="2">
                  <c:v>66</c:v>
                </c:pt>
                <c:pt idx="3">
                  <c:v>66</c:v>
                </c:pt>
                <c:pt idx="4">
                  <c:v>66</c:v>
                </c:pt>
                <c:pt idx="5">
                  <c:v>66</c:v>
                </c:pt>
                <c:pt idx="6">
                  <c:v>65</c:v>
                </c:pt>
                <c:pt idx="7">
                  <c:v>63</c:v>
                </c:pt>
              </c:numCache>
            </c:numRef>
          </c:val>
          <c:smooth val="0"/>
        </c:ser>
        <c:ser>
          <c:idx val="3"/>
          <c:order val="3"/>
          <c:tx>
            <c:strRef>
              <c:f>Sheet1!$H$58</c:f>
              <c:strCache>
                <c:ptCount val="1"/>
                <c:pt idx="0">
                  <c:v>2006</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Sheet1!$H$59:$H$68</c:f>
              <c:numCache>
                <c:formatCode>General</c:formatCode>
                <c:ptCount val="10"/>
                <c:pt idx="0">
                  <c:v>39</c:v>
                </c:pt>
                <c:pt idx="1">
                  <c:v>45</c:v>
                </c:pt>
                <c:pt idx="2">
                  <c:v>46</c:v>
                </c:pt>
                <c:pt idx="3">
                  <c:v>44</c:v>
                </c:pt>
                <c:pt idx="4">
                  <c:v>44</c:v>
                </c:pt>
                <c:pt idx="5">
                  <c:v>43</c:v>
                </c:pt>
                <c:pt idx="6">
                  <c:v>42</c:v>
                </c:pt>
              </c:numCache>
            </c:numRef>
          </c:val>
          <c:smooth val="0"/>
        </c:ser>
        <c:ser>
          <c:idx val="4"/>
          <c:order val="4"/>
          <c:tx>
            <c:strRef>
              <c:f>Sheet1!$I$58</c:f>
              <c:strCache>
                <c:ptCount val="1"/>
                <c:pt idx="0">
                  <c:v>2007</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Sheet1!$I$59:$I$68</c:f>
              <c:numCache>
                <c:formatCode>General</c:formatCode>
                <c:ptCount val="10"/>
                <c:pt idx="0">
                  <c:v>58</c:v>
                </c:pt>
                <c:pt idx="1">
                  <c:v>57</c:v>
                </c:pt>
                <c:pt idx="2">
                  <c:v>57</c:v>
                </c:pt>
                <c:pt idx="3">
                  <c:v>55</c:v>
                </c:pt>
                <c:pt idx="4">
                  <c:v>54</c:v>
                </c:pt>
                <c:pt idx="5">
                  <c:v>53</c:v>
                </c:pt>
              </c:numCache>
            </c:numRef>
          </c:val>
          <c:smooth val="0"/>
        </c:ser>
        <c:ser>
          <c:idx val="5"/>
          <c:order val="5"/>
          <c:tx>
            <c:strRef>
              <c:f>Sheet1!$J$58</c:f>
              <c:strCache>
                <c:ptCount val="1"/>
                <c:pt idx="0">
                  <c:v>2008</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Sheet1!$J$59:$J$68</c:f>
              <c:numCache>
                <c:formatCode>General</c:formatCode>
                <c:ptCount val="10"/>
                <c:pt idx="0">
                  <c:v>66</c:v>
                </c:pt>
                <c:pt idx="1">
                  <c:v>60</c:v>
                </c:pt>
                <c:pt idx="2">
                  <c:v>60</c:v>
                </c:pt>
                <c:pt idx="3">
                  <c:v>56</c:v>
                </c:pt>
                <c:pt idx="4">
                  <c:v>52</c:v>
                </c:pt>
              </c:numCache>
            </c:numRef>
          </c:val>
          <c:smooth val="0"/>
        </c:ser>
        <c:ser>
          <c:idx val="6"/>
          <c:order val="6"/>
          <c:tx>
            <c:strRef>
              <c:f>Sheet1!$K$58</c:f>
              <c:strCache>
                <c:ptCount val="1"/>
                <c:pt idx="0">
                  <c:v>2009</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Sheet1!$K$59:$K$68</c:f>
              <c:numCache>
                <c:formatCode>General</c:formatCode>
                <c:ptCount val="10"/>
                <c:pt idx="0">
                  <c:v>53</c:v>
                </c:pt>
                <c:pt idx="1">
                  <c:v>58</c:v>
                </c:pt>
                <c:pt idx="2">
                  <c:v>52</c:v>
                </c:pt>
                <c:pt idx="3">
                  <c:v>49</c:v>
                </c:pt>
              </c:numCache>
            </c:numRef>
          </c:val>
          <c:smooth val="0"/>
        </c:ser>
        <c:ser>
          <c:idx val="7"/>
          <c:order val="7"/>
          <c:tx>
            <c:strRef>
              <c:f>Sheet1!$L$58</c:f>
              <c:strCache>
                <c:ptCount val="1"/>
                <c:pt idx="0">
                  <c:v>2010</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Sheet1!$L$59:$L$68</c:f>
              <c:numCache>
                <c:formatCode>General</c:formatCode>
                <c:ptCount val="10"/>
                <c:pt idx="0">
                  <c:v>76</c:v>
                </c:pt>
                <c:pt idx="1">
                  <c:v>80</c:v>
                </c:pt>
                <c:pt idx="2">
                  <c:v>77</c:v>
                </c:pt>
              </c:numCache>
            </c:numRef>
          </c:val>
          <c:smooth val="0"/>
        </c:ser>
        <c:ser>
          <c:idx val="8"/>
          <c:order val="8"/>
          <c:tx>
            <c:strRef>
              <c:f>Sheet1!$M$58</c:f>
              <c:strCache>
                <c:ptCount val="1"/>
                <c:pt idx="0">
                  <c:v>2011</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Sheet1!$M$59:$M$68</c:f>
              <c:numCache>
                <c:formatCode>General</c:formatCode>
                <c:ptCount val="10"/>
                <c:pt idx="0">
                  <c:v>86</c:v>
                </c:pt>
                <c:pt idx="1">
                  <c:v>77</c:v>
                </c:pt>
              </c:numCache>
            </c:numRef>
          </c:val>
          <c:smooth val="0"/>
        </c:ser>
        <c:ser>
          <c:idx val="9"/>
          <c:order val="9"/>
          <c:tx>
            <c:strRef>
              <c:f>Sheet1!$N$58</c:f>
              <c:strCache>
                <c:ptCount val="1"/>
                <c:pt idx="0">
                  <c:v>2012</c:v>
                </c:pt>
              </c:strCache>
            </c:strRef>
          </c:tx>
          <c:marker>
            <c:symbol val="none"/>
          </c:marker>
          <c:cat>
            <c:numRef>
              <c:f>Sheet1!$D$59:$D$68</c:f>
              <c:numCache>
                <c:formatCode>General</c:formatCode>
                <c:ptCount val="10"/>
                <c:pt idx="0">
                  <c:v>12</c:v>
                </c:pt>
                <c:pt idx="1">
                  <c:v>24</c:v>
                </c:pt>
                <c:pt idx="2">
                  <c:v>36</c:v>
                </c:pt>
                <c:pt idx="3">
                  <c:v>48</c:v>
                </c:pt>
                <c:pt idx="4">
                  <c:v>60</c:v>
                </c:pt>
                <c:pt idx="5">
                  <c:v>72</c:v>
                </c:pt>
                <c:pt idx="6">
                  <c:v>84</c:v>
                </c:pt>
                <c:pt idx="7">
                  <c:v>96</c:v>
                </c:pt>
                <c:pt idx="8">
                  <c:v>108</c:v>
                </c:pt>
                <c:pt idx="9">
                  <c:v>120</c:v>
                </c:pt>
              </c:numCache>
            </c:numRef>
          </c:cat>
          <c:val>
            <c:numRef>
              <c:f>Sheet1!$N$59:$N$68</c:f>
              <c:numCache>
                <c:formatCode>General</c:formatCode>
                <c:ptCount val="10"/>
                <c:pt idx="0">
                  <c:v>63</c:v>
                </c:pt>
              </c:numCache>
            </c:numRef>
          </c:val>
          <c:smooth val="0"/>
        </c:ser>
        <c:dLbls>
          <c:showLegendKey val="0"/>
          <c:showVal val="0"/>
          <c:showCatName val="0"/>
          <c:showSerName val="0"/>
          <c:showPercent val="0"/>
          <c:showBubbleSize val="0"/>
        </c:dLbls>
        <c:marker val="1"/>
        <c:smooth val="0"/>
        <c:axId val="81229696"/>
        <c:axId val="81248256"/>
      </c:lineChart>
      <c:catAx>
        <c:axId val="81229696"/>
        <c:scaling>
          <c:orientation val="minMax"/>
        </c:scaling>
        <c:delete val="0"/>
        <c:axPos val="b"/>
        <c:title>
          <c:tx>
            <c:rich>
              <a:bodyPr/>
              <a:lstStyle/>
              <a:p>
                <a:pPr>
                  <a:defRPr sz="900" b="0">
                    <a:solidFill>
                      <a:schemeClr val="tx1"/>
                    </a:solidFill>
                    <a:latin typeface="Bliss 2 Regular" pitchFamily="50" charset="0"/>
                  </a:defRPr>
                </a:pPr>
                <a:r>
                  <a:rPr lang="en-US" sz="900" b="0" dirty="0" smtClean="0">
                    <a:solidFill>
                      <a:schemeClr val="tx1"/>
                    </a:solidFill>
                    <a:latin typeface="Bliss 2 Regular" pitchFamily="50" charset="0"/>
                  </a:rPr>
                  <a:t>DEVELOPMENT MONTH</a:t>
                </a:r>
                <a:endParaRPr lang="en-US" sz="900" b="0" dirty="0">
                  <a:solidFill>
                    <a:schemeClr val="tx1"/>
                  </a:solidFill>
                  <a:latin typeface="Bliss 2 Regular" pitchFamily="50" charset="0"/>
                </a:endParaRPr>
              </a:p>
            </c:rich>
          </c:tx>
          <c:layout/>
          <c:overlay val="0"/>
        </c:title>
        <c:numFmt formatCode="General" sourceLinked="1"/>
        <c:majorTickMark val="out"/>
        <c:minorTickMark val="none"/>
        <c:tickLblPos val="nextTo"/>
        <c:txPr>
          <a:bodyPr/>
          <a:lstStyle/>
          <a:p>
            <a:pPr>
              <a:defRPr sz="900">
                <a:solidFill>
                  <a:schemeClr val="tx1"/>
                </a:solidFill>
                <a:latin typeface="Bliss 2 Regular" pitchFamily="50" charset="0"/>
              </a:defRPr>
            </a:pPr>
            <a:endParaRPr lang="en-US"/>
          </a:p>
        </c:txPr>
        <c:crossAx val="81248256"/>
        <c:crosses val="autoZero"/>
        <c:auto val="1"/>
        <c:lblAlgn val="ctr"/>
        <c:lblOffset val="100"/>
        <c:noMultiLvlLbl val="0"/>
      </c:catAx>
      <c:valAx>
        <c:axId val="81248256"/>
        <c:scaling>
          <c:orientation val="minMax"/>
        </c:scaling>
        <c:delete val="0"/>
        <c:axPos val="l"/>
        <c:majorGridlines>
          <c:spPr>
            <a:ln>
              <a:solidFill>
                <a:schemeClr val="tx2"/>
              </a:solidFill>
              <a:prstDash val="solid"/>
            </a:ln>
          </c:spPr>
        </c:majorGridlines>
        <c:title>
          <c:tx>
            <c:rich>
              <a:bodyPr rot="-5400000" vert="horz"/>
              <a:lstStyle/>
              <a:p>
                <a:pPr>
                  <a:defRPr sz="900" b="0">
                    <a:solidFill>
                      <a:schemeClr val="tx1"/>
                    </a:solidFill>
                    <a:latin typeface="Bliss 2 Regular" pitchFamily="50" charset="0"/>
                  </a:defRPr>
                </a:pPr>
                <a:r>
                  <a:rPr lang="en-US" sz="900" b="0" dirty="0">
                    <a:solidFill>
                      <a:schemeClr val="tx1"/>
                    </a:solidFill>
                    <a:latin typeface="Bliss 2 Regular" pitchFamily="50" charset="0"/>
                  </a:rPr>
                  <a:t>ULR %</a:t>
                </a:r>
              </a:p>
            </c:rich>
          </c:tx>
          <c:layout>
            <c:manualLayout>
              <c:xMode val="edge"/>
              <c:yMode val="edge"/>
              <c:x val="3.849558976411923E-2"/>
              <c:y val="0.41506638563749826"/>
            </c:manualLayout>
          </c:layout>
          <c:overlay val="0"/>
        </c:title>
        <c:numFmt formatCode="General" sourceLinked="1"/>
        <c:majorTickMark val="out"/>
        <c:minorTickMark val="none"/>
        <c:tickLblPos val="nextTo"/>
        <c:spPr>
          <a:ln>
            <a:noFill/>
          </a:ln>
        </c:spPr>
        <c:txPr>
          <a:bodyPr/>
          <a:lstStyle/>
          <a:p>
            <a:pPr>
              <a:defRPr>
                <a:solidFill>
                  <a:schemeClr val="bg1"/>
                </a:solidFill>
              </a:defRPr>
            </a:pPr>
            <a:endParaRPr lang="en-US"/>
          </a:p>
        </c:txPr>
        <c:crossAx val="81229696"/>
        <c:crosses val="autoZero"/>
        <c:crossBetween val="between"/>
      </c:valAx>
    </c:plotArea>
    <c:legend>
      <c:legendPos val="r"/>
      <c:layout/>
      <c:overlay val="0"/>
      <c:txPr>
        <a:bodyPr/>
        <a:lstStyle/>
        <a:p>
          <a:pPr>
            <a:defRPr sz="900">
              <a:solidFill>
                <a:schemeClr val="tx1"/>
              </a:solidFill>
              <a:latin typeface="Bliss 2 Regular" pitchFamily="50" charset="0"/>
            </a:defRPr>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solidFill>
                  <a:schemeClr val="accent1"/>
                </a:solidFill>
                <a:latin typeface="Bliss 2 Regular" pitchFamily="50" charset="0"/>
              </a:defRPr>
            </a:pPr>
            <a:r>
              <a:rPr lang="en-US" sz="1200" b="0" i="0" baseline="0" dirty="0" smtClean="0">
                <a:solidFill>
                  <a:schemeClr val="accent1"/>
                </a:solidFill>
                <a:latin typeface="Bliss 2 Regular" pitchFamily="50" charset="0"/>
              </a:rPr>
              <a:t>ASSET ALLOCATION</a:t>
            </a:r>
            <a:endParaRPr lang="en-US" sz="1200" b="0" i="0" baseline="0" dirty="0">
              <a:solidFill>
                <a:schemeClr val="accent1"/>
              </a:solidFill>
              <a:latin typeface="Bliss 2 Regular" pitchFamily="50" charset="0"/>
            </a:endParaRPr>
          </a:p>
        </c:rich>
      </c:tx>
      <c:layout>
        <c:manualLayout>
          <c:xMode val="edge"/>
          <c:yMode val="edge"/>
          <c:x val="3.9072946070420481E-3"/>
          <c:y val="1.9642228626261419E-2"/>
        </c:manualLayout>
      </c:layout>
      <c:overlay val="0"/>
    </c:title>
    <c:autoTitleDeleted val="0"/>
    <c:plotArea>
      <c:layout>
        <c:manualLayout>
          <c:layoutTarget val="inner"/>
          <c:xMode val="edge"/>
          <c:yMode val="edge"/>
          <c:x val="0.28291667802110038"/>
          <c:y val="0.29595808799022333"/>
          <c:w val="0.42696697222321212"/>
          <c:h val="0.56573123819575599"/>
        </c:manualLayout>
      </c:layout>
      <c:doughnutChart>
        <c:varyColors val="1"/>
        <c:ser>
          <c:idx val="0"/>
          <c:order val="0"/>
          <c:tx>
            <c:strRef>
              <c:f>Sheet1!$B$1</c:f>
              <c:strCache>
                <c:ptCount val="1"/>
                <c:pt idx="0">
                  <c:v>CHART TITLE</c:v>
                </c:pt>
              </c:strCache>
            </c:strRef>
          </c:tx>
          <c:spPr>
            <a:ln w="6350">
              <a:solidFill>
                <a:schemeClr val="bg1"/>
              </a:solidFill>
            </a:ln>
          </c:spPr>
          <c:dLbls>
            <c:dLbl>
              <c:idx val="0"/>
              <c:layout>
                <c:manualLayout>
                  <c:x val="0.15640295732340012"/>
                  <c:y val="-9.0210462726363738E-2"/>
                </c:manualLayout>
              </c:layout>
              <c:showLegendKey val="1"/>
              <c:showVal val="1"/>
              <c:showCatName val="1"/>
              <c:showSerName val="0"/>
              <c:showPercent val="0"/>
              <c:showBubbleSize val="0"/>
              <c:extLst>
                <c:ext xmlns:c15="http://schemas.microsoft.com/office/drawing/2012/chart" uri="{CE6537A1-D6FC-4f65-9D91-7224C49458BB}">
                  <c15:layout/>
                </c:ext>
              </c:extLst>
            </c:dLbl>
            <c:dLbl>
              <c:idx val="1"/>
              <c:layout>
                <c:manualLayout>
                  <c:x val="0.16638612481212781"/>
                  <c:y val="-8.1036134873902904E-3"/>
                </c:manualLayout>
              </c:layout>
              <c:showLegendKey val="1"/>
              <c:showVal val="1"/>
              <c:showCatName val="1"/>
              <c:showSerName val="0"/>
              <c:showPercent val="0"/>
              <c:showBubbleSize val="0"/>
              <c:extLst>
                <c:ext xmlns:c15="http://schemas.microsoft.com/office/drawing/2012/chart" uri="{CE6537A1-D6FC-4f65-9D91-7224C49458BB}">
                  <c15:layout/>
                </c:ext>
              </c:extLst>
            </c:dLbl>
            <c:dLbl>
              <c:idx val="2"/>
              <c:layout>
                <c:manualLayout>
                  <c:x val="0.15640295732340012"/>
                  <c:y val="0.12560340517720253"/>
                </c:manualLayout>
              </c:layout>
              <c:showLegendKey val="1"/>
              <c:showVal val="1"/>
              <c:showCatName val="1"/>
              <c:showSerName val="0"/>
              <c:showPercent val="0"/>
              <c:showBubbleSize val="0"/>
              <c:extLst>
                <c:ext xmlns:c15="http://schemas.microsoft.com/office/drawing/2012/chart" uri="{CE6537A1-D6FC-4f65-9D91-7224C49458BB}">
                  <c15:layout/>
                </c:ext>
              </c:extLst>
            </c:dLbl>
            <c:dLbl>
              <c:idx val="3"/>
              <c:layout>
                <c:manualLayout>
                  <c:x val="-0.16305840231588523"/>
                  <c:y val="9.0568014965304158E-2"/>
                </c:manualLayout>
              </c:layout>
              <c:showLegendKey val="1"/>
              <c:showVal val="1"/>
              <c:showCatName val="1"/>
              <c:showSerName val="0"/>
              <c:showPercent val="0"/>
              <c:showBubbleSize val="0"/>
              <c:extLst>
                <c:ext xmlns:c15="http://schemas.microsoft.com/office/drawing/2012/chart" uri="{CE6537A1-D6FC-4f65-9D91-7224C49458BB}">
                  <c15:layout/>
                </c:ext>
              </c:extLst>
            </c:dLbl>
            <c:dLbl>
              <c:idx val="4"/>
              <c:layout>
                <c:manualLayout>
                  <c:x val="-0.14641978983467246"/>
                  <c:y val="7.9841823130764062E-3"/>
                </c:manualLayout>
              </c:layout>
              <c:showLegendKey val="1"/>
              <c:showVal val="1"/>
              <c:showCatName val="1"/>
              <c:showSerName val="0"/>
              <c:showPercent val="0"/>
              <c:showBubbleSize val="0"/>
              <c:extLst>
                <c:ext xmlns:c15="http://schemas.microsoft.com/office/drawing/2012/chart" uri="{CE6537A1-D6FC-4f65-9D91-7224C49458BB}">
                  <c15:layout/>
                </c:ext>
              </c:extLst>
            </c:dLbl>
            <c:dLbl>
              <c:idx val="5"/>
              <c:layout>
                <c:manualLayout>
                  <c:x val="-0.15973067981964267"/>
                  <c:y val="-8.5801277335551304E-2"/>
                </c:manualLayout>
              </c:layout>
              <c:showLegendKey val="1"/>
              <c:showVal val="1"/>
              <c:showCatName val="1"/>
              <c:showSerName val="0"/>
              <c:showPercent val="0"/>
              <c:showBubbleSize val="0"/>
              <c:extLst>
                <c:ext xmlns:c15="http://schemas.microsoft.com/office/drawing/2012/chart" uri="{CE6537A1-D6FC-4f65-9D91-7224C49458BB}">
                  <c15:layout/>
                </c:ext>
              </c:extLst>
            </c:dLbl>
            <c:dLbl>
              <c:idx val="6"/>
              <c:layout>
                <c:manualLayout>
                  <c:x val="-0.10315965940891264"/>
                  <c:y val="-0.15897053105210532"/>
                </c:manualLayout>
              </c:layout>
              <c:showLegendKey val="1"/>
              <c:showVal val="1"/>
              <c:showCatName val="1"/>
              <c:showSerName val="0"/>
              <c:showPercent val="0"/>
              <c:showBubbleSize val="0"/>
              <c:extLst>
                <c:ext xmlns:c15="http://schemas.microsoft.com/office/drawing/2012/chart" uri="{CE6537A1-D6FC-4f65-9D91-7224C49458BB}">
                  <c15:layout/>
                </c:ext>
              </c:extLst>
            </c:dLbl>
            <c:dLbl>
              <c:idx val="7"/>
              <c:layout>
                <c:manualLayout>
                  <c:x val="2.6621779969940446E-2"/>
                  <c:y val="-0.11773830685479392"/>
                </c:manualLayout>
              </c:layout>
              <c:showLegendKey val="1"/>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Baskerville Cyr LT Std" pitchFamily="18" charset="-52"/>
                  </a:defRPr>
                </a:pPr>
                <a:endParaRPr lang="en-US"/>
              </a:p>
            </c:txPr>
            <c:showLegendKey val="1"/>
            <c:showVal val="1"/>
            <c:showCatName val="1"/>
            <c:showSerName val="0"/>
            <c:showPercent val="0"/>
            <c:showBubbleSize val="0"/>
            <c:showLeaderLines val="0"/>
            <c:extLst>
              <c:ext xmlns:c15="http://schemas.microsoft.com/office/drawing/2012/chart" uri="{CE6537A1-D6FC-4f65-9D91-7224C49458BB}"/>
            </c:extLst>
          </c:dLbls>
          <c:cat>
            <c:strRef>
              <c:f>Sheet1!$A$2:$A$9</c:f>
              <c:strCache>
                <c:ptCount val="8"/>
                <c:pt idx="0">
                  <c:v>cash and short term securities</c:v>
                </c:pt>
                <c:pt idx="1">
                  <c:v>other government bonds and debt</c:v>
                </c:pt>
                <c:pt idx="2">
                  <c:v>U.S. government bonds and agency debt</c:v>
                </c:pt>
                <c:pt idx="3">
                  <c:v>corporates and bank loans</c:v>
                </c:pt>
                <c:pt idx="4">
                  <c:v>others</c:v>
                </c:pt>
                <c:pt idx="5">
                  <c:v>agency structured products</c:v>
                </c:pt>
                <c:pt idx="6">
                  <c:v>non agency structured products</c:v>
                </c:pt>
                <c:pt idx="7">
                  <c:v>hedge funds</c:v>
                </c:pt>
              </c:strCache>
            </c:strRef>
          </c:cat>
          <c:val>
            <c:numRef>
              <c:f>Sheet1!$B$2:$B$9</c:f>
              <c:numCache>
                <c:formatCode>0%</c:formatCode>
                <c:ptCount val="8"/>
                <c:pt idx="0">
                  <c:v>0.18</c:v>
                </c:pt>
                <c:pt idx="1">
                  <c:v>0.05</c:v>
                </c:pt>
                <c:pt idx="2">
                  <c:v>0.17</c:v>
                </c:pt>
                <c:pt idx="3">
                  <c:v>0.34</c:v>
                </c:pt>
                <c:pt idx="4">
                  <c:v>0.03</c:v>
                </c:pt>
                <c:pt idx="5">
                  <c:v>0.09</c:v>
                </c:pt>
                <c:pt idx="6">
                  <c:v>0.1</c:v>
                </c:pt>
                <c:pt idx="7">
                  <c:v>0.04</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solidFill>
                  <a:schemeClr val="accent1"/>
                </a:solidFill>
                <a:latin typeface="Bliss 2 Regular" pitchFamily="50" charset="0"/>
              </a:defRPr>
            </a:pPr>
            <a:r>
              <a:rPr lang="en-US" sz="1200" b="0" i="0" baseline="0" dirty="0" smtClean="0">
                <a:solidFill>
                  <a:schemeClr val="accent1"/>
                </a:solidFill>
                <a:latin typeface="Bliss 2 Regular" pitchFamily="50" charset="0"/>
              </a:rPr>
              <a:t>CREDIT QUALITY</a:t>
            </a:r>
            <a:endParaRPr lang="en-US" sz="1200" b="0" i="0" baseline="0" dirty="0">
              <a:solidFill>
                <a:schemeClr val="accent1"/>
              </a:solidFill>
              <a:latin typeface="Bliss 2 Regular" pitchFamily="50" charset="0"/>
            </a:endParaRPr>
          </a:p>
        </c:rich>
      </c:tx>
      <c:layout>
        <c:manualLayout>
          <c:xMode val="edge"/>
          <c:yMode val="edge"/>
          <c:x val="3.9072946070420481E-3"/>
          <c:y val="1.9642228626261419E-2"/>
        </c:manualLayout>
      </c:layout>
      <c:overlay val="0"/>
    </c:title>
    <c:autoTitleDeleted val="0"/>
    <c:plotArea>
      <c:layout>
        <c:manualLayout>
          <c:layoutTarget val="inner"/>
          <c:xMode val="edge"/>
          <c:yMode val="edge"/>
          <c:x val="0.28291667802110038"/>
          <c:y val="0.29595808799022333"/>
          <c:w val="0.42696697222321212"/>
          <c:h val="0.56573123819575599"/>
        </c:manualLayout>
      </c:layout>
      <c:doughnutChart>
        <c:varyColors val="1"/>
        <c:ser>
          <c:idx val="0"/>
          <c:order val="0"/>
          <c:tx>
            <c:strRef>
              <c:f>Sheet1!$B$1</c:f>
              <c:strCache>
                <c:ptCount val="1"/>
                <c:pt idx="0">
                  <c:v>CHART TITLE</c:v>
                </c:pt>
              </c:strCache>
            </c:strRef>
          </c:tx>
          <c:spPr>
            <a:ln w="6350">
              <a:solidFill>
                <a:schemeClr val="bg1"/>
              </a:solidFill>
            </a:ln>
          </c:spPr>
          <c:dLbls>
            <c:dLbl>
              <c:idx val="0"/>
              <c:layout>
                <c:manualLayout>
                  <c:x val="7.6537617413578785E-2"/>
                  <c:y val="-0.1034381596489279"/>
                </c:manualLayout>
              </c:layout>
              <c:showLegendKey val="1"/>
              <c:showVal val="0"/>
              <c:showCatName val="1"/>
              <c:showSerName val="0"/>
              <c:showPercent val="1"/>
              <c:showBubbleSize val="0"/>
              <c:extLst>
                <c:ext xmlns:c15="http://schemas.microsoft.com/office/drawing/2012/chart" uri="{CE6537A1-D6FC-4f65-9D91-7224C49458BB}">
                  <c15:layout/>
                </c:ext>
              </c:extLst>
            </c:dLbl>
            <c:dLbl>
              <c:idx val="1"/>
              <c:layout>
                <c:manualLayout>
                  <c:x val="0.17636929230085546"/>
                  <c:y val="1.3942548050216642E-2"/>
                </c:manualLayout>
              </c:layout>
              <c:showLegendKey val="1"/>
              <c:showVal val="0"/>
              <c:showCatName val="1"/>
              <c:showSerName val="0"/>
              <c:showPercent val="1"/>
              <c:showBubbleSize val="0"/>
              <c:extLst>
                <c:ext xmlns:c15="http://schemas.microsoft.com/office/drawing/2012/chart" uri="{CE6537A1-D6FC-4f65-9D91-7224C49458BB}">
                  <c15:layout/>
                </c:ext>
              </c:extLst>
            </c:dLbl>
            <c:dLbl>
              <c:idx val="2"/>
              <c:layout>
                <c:manualLayout>
                  <c:x val="-0.12645345485721712"/>
                  <c:y val="2.1449005666037916E-3"/>
                </c:manualLayout>
              </c:layout>
              <c:showLegendKey val="1"/>
              <c:showVal val="0"/>
              <c:showCatName val="1"/>
              <c:showSerName val="0"/>
              <c:showPercent val="1"/>
              <c:showBubbleSize val="0"/>
              <c:extLst>
                <c:ext xmlns:c15="http://schemas.microsoft.com/office/drawing/2012/chart" uri="{CE6537A1-D6FC-4f65-9D91-7224C49458BB}">
                  <c15:layout/>
                </c:ext>
              </c:extLst>
            </c:dLbl>
            <c:dLbl>
              <c:idx val="3"/>
              <c:layout>
                <c:manualLayout>
                  <c:x val="-0.10981484237600435"/>
                  <c:y val="-6.8164301188756771E-2"/>
                </c:manualLayout>
              </c:layout>
              <c:showLegendKey val="1"/>
              <c:showVal val="0"/>
              <c:showCatName val="1"/>
              <c:showSerName val="0"/>
              <c:showPercent val="1"/>
              <c:showBubbleSize val="0"/>
              <c:extLst>
                <c:ext xmlns:c15="http://schemas.microsoft.com/office/drawing/2012/chart" uri="{CE6537A1-D6FC-4f65-9D91-7224C49458BB}">
                  <c15:layout/>
                </c:ext>
              </c:extLst>
            </c:dLbl>
            <c:dLbl>
              <c:idx val="4"/>
              <c:layout>
                <c:manualLayout>
                  <c:x val="1.6638612481212778E-2"/>
                  <c:y val="-0.14633894845017217"/>
                </c:manualLayout>
              </c:layout>
              <c:showLegendKey val="1"/>
              <c:showVal val="0"/>
              <c:showCatName val="1"/>
              <c:showSerName val="0"/>
              <c:showPercent val="1"/>
              <c:showBubbleSize val="0"/>
              <c:extLst>
                <c:ext xmlns:c15="http://schemas.microsoft.com/office/drawing/2012/chart" uri="{CE6537A1-D6FC-4f65-9D91-7224C49458BB}">
                  <c15:layout/>
                </c:ext>
              </c:extLst>
            </c:dLbl>
            <c:dLbl>
              <c:idx val="5"/>
              <c:layout>
                <c:manualLayout>
                  <c:x val="-0.15973067981964267"/>
                  <c:y val="-8.5801277335551304E-2"/>
                </c:manualLayout>
              </c:layout>
              <c:showLegendKey val="1"/>
              <c:showVal val="0"/>
              <c:showCatName val="1"/>
              <c:showSerName val="0"/>
              <c:showPercent val="1"/>
              <c:showBubbleSize val="0"/>
              <c:extLst>
                <c:ext xmlns:c15="http://schemas.microsoft.com/office/drawing/2012/chart" uri="{CE6537A1-D6FC-4f65-9D91-7224C49458BB}"/>
              </c:extLst>
            </c:dLbl>
            <c:dLbl>
              <c:idx val="6"/>
              <c:layout>
                <c:manualLayout>
                  <c:x val="-0.10315965940891264"/>
                  <c:y val="-0.15897053105210532"/>
                </c:manualLayout>
              </c:layout>
              <c:showLegendKey val="1"/>
              <c:showVal val="0"/>
              <c:showCatName val="1"/>
              <c:showSerName val="0"/>
              <c:showPercent val="1"/>
              <c:showBubbleSize val="0"/>
              <c:extLst>
                <c:ext xmlns:c15="http://schemas.microsoft.com/office/drawing/2012/chart" uri="{CE6537A1-D6FC-4f65-9D91-7224C49458BB}"/>
              </c:extLst>
            </c:dLbl>
            <c:dLbl>
              <c:idx val="7"/>
              <c:layout>
                <c:manualLayout>
                  <c:x val="2.329405747369789E-2"/>
                  <c:y val="-0.16623986223752915"/>
                </c:manualLayout>
              </c:layout>
              <c:showLegendKey val="1"/>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800">
                    <a:latin typeface="Baskerville Cyr LT Std" pitchFamily="18" charset="-52"/>
                  </a:defRPr>
                </a:pPr>
                <a:endParaRPr lang="en-US"/>
              </a:p>
            </c:txPr>
            <c:showLegendKey val="1"/>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AAA</c:v>
                </c:pt>
                <c:pt idx="1">
                  <c:v>AA</c:v>
                </c:pt>
                <c:pt idx="2">
                  <c:v>A</c:v>
                </c:pt>
                <c:pt idx="3">
                  <c:v>BBB</c:v>
                </c:pt>
                <c:pt idx="4">
                  <c:v>BB or below</c:v>
                </c:pt>
              </c:strCache>
            </c:strRef>
          </c:cat>
          <c:val>
            <c:numRef>
              <c:f>Sheet1!$B$2:$B$6</c:f>
              <c:numCache>
                <c:formatCode>0.0%</c:formatCode>
                <c:ptCount val="5"/>
                <c:pt idx="0">
                  <c:v>0.24</c:v>
                </c:pt>
                <c:pt idx="1">
                  <c:v>0.43</c:v>
                </c:pt>
                <c:pt idx="2">
                  <c:v>0.17</c:v>
                </c:pt>
                <c:pt idx="3">
                  <c:v>0.09</c:v>
                </c:pt>
                <c:pt idx="4">
                  <c:v>7.0000000000000007E-2</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HEDGE FUND PORTFOLIO PRO-FORMA RETURNS</a:t>
            </a:r>
          </a:p>
        </c:rich>
      </c:tx>
      <c:layout>
        <c:manualLayout>
          <c:xMode val="edge"/>
          <c:yMode val="edge"/>
          <c:x val="1.8600505125538569E-2"/>
          <c:y val="8.4181551059642548E-3"/>
        </c:manualLayout>
      </c:layout>
      <c:overlay val="0"/>
    </c:title>
    <c:autoTitleDeleted val="0"/>
    <c:plotArea>
      <c:layout/>
      <c:barChart>
        <c:barDir val="col"/>
        <c:grouping val="clustered"/>
        <c:varyColors val="0"/>
        <c:ser>
          <c:idx val="0"/>
          <c:order val="0"/>
          <c:tx>
            <c:strRef>
              <c:f>Sheet1!$B$1</c:f>
              <c:strCache>
                <c:ptCount val="1"/>
                <c:pt idx="0">
                  <c:v>CHART TITLE</c:v>
                </c:pt>
              </c:strCache>
            </c:strRef>
          </c:tx>
          <c:spPr>
            <a:solidFill>
              <a:schemeClr val="accent1"/>
            </a:solidFill>
          </c:spPr>
          <c:invertIfNegative val="0"/>
          <c:dPt>
            <c:idx val="1"/>
            <c:invertIfNegative val="0"/>
            <c:bubble3D val="0"/>
            <c:spPr>
              <a:solidFill>
                <a:schemeClr val="accent1"/>
              </a:solidFill>
            </c:spPr>
          </c:dPt>
          <c:dPt>
            <c:idx val="2"/>
            <c:invertIfNegative val="0"/>
            <c:bubble3D val="0"/>
            <c:spPr>
              <a:solidFill>
                <a:schemeClr val="accent1"/>
              </a:solidFill>
            </c:spPr>
          </c:dPt>
          <c:dPt>
            <c:idx val="3"/>
            <c:invertIfNegative val="0"/>
            <c:bubble3D val="0"/>
            <c:spPr>
              <a:solidFill>
                <a:schemeClr val="accent1"/>
              </a:solidFill>
            </c:spPr>
          </c:dPt>
          <c:dPt>
            <c:idx val="4"/>
            <c:invertIfNegative val="0"/>
            <c:bubble3D val="0"/>
            <c:spPr>
              <a:solidFill>
                <a:schemeClr val="accent1"/>
              </a:solidFill>
            </c:spPr>
          </c:dPt>
          <c:dPt>
            <c:idx val="5"/>
            <c:invertIfNegative val="0"/>
            <c:bubble3D val="0"/>
            <c:spPr>
              <a:solidFill>
                <a:schemeClr val="accent1"/>
              </a:solidFill>
            </c:spPr>
          </c:dPt>
          <c:dPt>
            <c:idx val="6"/>
            <c:invertIfNegative val="0"/>
            <c:bubble3D val="0"/>
            <c:spPr>
              <a:solidFill>
                <a:schemeClr val="accent1"/>
              </a:solidFill>
            </c:spPr>
          </c:dPt>
          <c:dPt>
            <c:idx val="7"/>
            <c:invertIfNegative val="0"/>
            <c:bubble3D val="0"/>
            <c:spPr>
              <a:solidFill>
                <a:schemeClr val="accent1"/>
              </a:solidFill>
            </c:spPr>
          </c:dPt>
          <c:dPt>
            <c:idx val="8"/>
            <c:invertIfNegative val="0"/>
            <c:bubble3D val="0"/>
            <c:spPr>
              <a:solidFill>
                <a:schemeClr val="accent1"/>
              </a:solidFill>
            </c:spPr>
          </c:dPt>
          <c:dPt>
            <c:idx val="9"/>
            <c:invertIfNegative val="0"/>
            <c:bubble3D val="0"/>
            <c:spPr>
              <a:solidFill>
                <a:schemeClr val="accent1"/>
              </a:solidFill>
            </c:spPr>
          </c:dPt>
          <c:dPt>
            <c:idx val="10"/>
            <c:invertIfNegative val="0"/>
            <c:bubble3D val="0"/>
            <c:spPr>
              <a:solidFill>
                <a:schemeClr val="accent1"/>
              </a:solidFill>
            </c:spPr>
          </c:dPt>
          <c:dPt>
            <c:idx val="11"/>
            <c:invertIfNegative val="0"/>
            <c:bubble3D val="0"/>
            <c:spPr>
              <a:solidFill>
                <a:schemeClr val="accent1"/>
              </a:solidFill>
            </c:spPr>
          </c:dPt>
          <c:dPt>
            <c:idx val="12"/>
            <c:invertIfNegative val="0"/>
            <c:bubble3D val="0"/>
            <c:spPr>
              <a:solidFill>
                <a:schemeClr val="accent1"/>
              </a:solidFill>
            </c:spPr>
          </c:dPt>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0.00</c:formatCode>
                <c:ptCount val="6"/>
                <c:pt idx="0">
                  <c:v>0.1</c:v>
                </c:pt>
                <c:pt idx="1">
                  <c:v>20.5</c:v>
                </c:pt>
                <c:pt idx="2">
                  <c:v>8.1</c:v>
                </c:pt>
                <c:pt idx="3">
                  <c:v>2.8</c:v>
                </c:pt>
                <c:pt idx="4">
                  <c:v>7.6</c:v>
                </c:pt>
                <c:pt idx="5">
                  <c:v>8.1</c:v>
                </c:pt>
              </c:numCache>
            </c:numRef>
          </c:val>
        </c:ser>
        <c:dLbls>
          <c:showLegendKey val="0"/>
          <c:showVal val="0"/>
          <c:showCatName val="0"/>
          <c:showSerName val="0"/>
          <c:showPercent val="0"/>
          <c:showBubbleSize val="0"/>
        </c:dLbls>
        <c:gapWidth val="18"/>
        <c:axId val="54616832"/>
        <c:axId val="54618368"/>
      </c:barChart>
      <c:catAx>
        <c:axId val="54616832"/>
        <c:scaling>
          <c:orientation val="minMax"/>
        </c:scaling>
        <c:delete val="0"/>
        <c:axPos val="b"/>
        <c:numFmt formatCode="General" sourceLinked="1"/>
        <c:majorTickMark val="out"/>
        <c:minorTickMark val="none"/>
        <c:tickLblPos val="nextTo"/>
        <c:spPr>
          <a:ln>
            <a:noFill/>
          </a:ln>
        </c:spPr>
        <c:txPr>
          <a:bodyPr/>
          <a:lstStyle/>
          <a:p>
            <a:pPr>
              <a:defRPr sz="900" baseline="0">
                <a:latin typeface="Bliss 2 Regular" pitchFamily="50" charset="0"/>
              </a:defRPr>
            </a:pPr>
            <a:endParaRPr lang="en-US"/>
          </a:p>
        </c:txPr>
        <c:crossAx val="54618368"/>
        <c:crosses val="autoZero"/>
        <c:auto val="1"/>
        <c:lblAlgn val="ctr"/>
        <c:lblOffset val="100"/>
        <c:noMultiLvlLbl val="0"/>
      </c:catAx>
      <c:valAx>
        <c:axId val="54618368"/>
        <c:scaling>
          <c:orientation val="minMax"/>
        </c:scaling>
        <c:delete val="0"/>
        <c:axPos val="l"/>
        <c:majorGridlines>
          <c:spPr>
            <a:ln w="6350">
              <a:solidFill>
                <a:schemeClr val="tx1"/>
              </a:solidFill>
            </a:ln>
          </c:spPr>
        </c:majorGridlines>
        <c:numFmt formatCode="#,##0" sourceLinked="0"/>
        <c:majorTickMark val="out"/>
        <c:minorTickMark val="none"/>
        <c:tickLblPos val="nextTo"/>
        <c:spPr>
          <a:ln>
            <a:noFill/>
          </a:ln>
        </c:spPr>
        <c:txPr>
          <a:bodyPr/>
          <a:lstStyle/>
          <a:p>
            <a:pPr>
              <a:defRPr sz="900" baseline="0">
                <a:latin typeface="Bliss 2 Regular" pitchFamily="50" charset="0"/>
              </a:defRPr>
            </a:pPr>
            <a:endParaRPr lang="en-US"/>
          </a:p>
        </c:txPr>
        <c:crossAx val="54616832"/>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AN EXAMPLE OVER 12</a:t>
            </a:r>
            <a:r>
              <a:rPr lang="en-GB" sz="1200" b="0" baseline="0" dirty="0" smtClean="0">
                <a:solidFill>
                  <a:schemeClr val="accent1"/>
                </a:solidFill>
                <a:latin typeface="Bliss 2 Regular" pitchFamily="50" charset="0"/>
              </a:rPr>
              <a:t> MONTHS</a:t>
            </a:r>
            <a:endParaRPr lang="en-GB" sz="1200" b="0" dirty="0" smtClean="0">
              <a:solidFill>
                <a:schemeClr val="accent1"/>
              </a:solidFill>
              <a:latin typeface="Bliss 2 Regular" pitchFamily="50" charset="0"/>
            </a:endParaRPr>
          </a:p>
        </c:rich>
      </c:tx>
      <c:layout>
        <c:manualLayout>
          <c:xMode val="edge"/>
          <c:yMode val="edge"/>
          <c:x val="2.3945010599271236E-2"/>
          <c:y val="3.088393783427173E-3"/>
        </c:manualLayout>
      </c:layout>
      <c:overlay val="0"/>
    </c:title>
    <c:autoTitleDeleted val="0"/>
    <c:plotArea>
      <c:layout/>
      <c:barChart>
        <c:barDir val="col"/>
        <c:grouping val="stacked"/>
        <c:varyColors val="0"/>
        <c:ser>
          <c:idx val="0"/>
          <c:order val="0"/>
          <c:tx>
            <c:strRef>
              <c:f>Sheet1!$B$1</c:f>
              <c:strCache>
                <c:ptCount val="1"/>
                <c:pt idx="0">
                  <c:v>special dividend</c:v>
                </c:pt>
              </c:strCache>
            </c:strRef>
          </c:tx>
          <c:spPr>
            <a:solidFill>
              <a:schemeClr val="accent1"/>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spPr>
              <a:solidFill>
                <a:schemeClr val="accent4"/>
              </a:solidFill>
            </c:spPr>
          </c:dPt>
          <c:dPt>
            <c:idx val="9"/>
            <c:invertIfNegative val="0"/>
            <c:bubble3D val="0"/>
          </c:dPt>
          <c:dPt>
            <c:idx val="10"/>
            <c:invertIfNegative val="0"/>
            <c:bubble3D val="0"/>
          </c:dPt>
          <c:dPt>
            <c:idx val="11"/>
            <c:invertIfNegative val="0"/>
            <c:bubble3D val="0"/>
          </c:dPt>
          <c:dPt>
            <c:idx val="12"/>
            <c:invertIfNegative val="0"/>
            <c:bubble3D val="0"/>
          </c:dPt>
          <c:cat>
            <c:strRef>
              <c:f>Sheet1!$A$2:$A$13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Sheet1!$B$2:$B$13</c:f>
              <c:numCache>
                <c:formatCode>General</c:formatCode>
                <c:ptCount val="12"/>
                <c:pt idx="0">
                  <c:v>0</c:v>
                </c:pt>
                <c:pt idx="1">
                  <c:v>0</c:v>
                </c:pt>
                <c:pt idx="2">
                  <c:v>0</c:v>
                </c:pt>
                <c:pt idx="3">
                  <c:v>0</c:v>
                </c:pt>
                <c:pt idx="4">
                  <c:v>0</c:v>
                </c:pt>
                <c:pt idx="5">
                  <c:v>0</c:v>
                </c:pt>
                <c:pt idx="6">
                  <c:v>0</c:v>
                </c:pt>
                <c:pt idx="7">
                  <c:v>0</c:v>
                </c:pt>
                <c:pt idx="8">
                  <c:v>0</c:v>
                </c:pt>
                <c:pt idx="9">
                  <c:v>-90</c:v>
                </c:pt>
                <c:pt idx="10">
                  <c:v>0</c:v>
                </c:pt>
                <c:pt idx="11">
                  <c:v>-30</c:v>
                </c:pt>
              </c:numCache>
            </c:numRef>
          </c:val>
        </c:ser>
        <c:ser>
          <c:idx val="1"/>
          <c:order val="1"/>
          <c:tx>
            <c:strRef>
              <c:f>Sheet1!$C$1</c:f>
              <c:strCache>
                <c:ptCount val="1"/>
                <c:pt idx="0">
                  <c:v>share repurchases</c:v>
                </c:pt>
              </c:strCache>
            </c:strRef>
          </c:tx>
          <c:invertIfNegative val="0"/>
          <c:cat>
            <c:strRef>
              <c:f>Sheet1!$A$2:$A$13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Sheet1!$C$2:$C$13</c:f>
              <c:numCache>
                <c:formatCode>General</c:formatCode>
                <c:ptCount val="12"/>
                <c:pt idx="0">
                  <c:v>-35</c:v>
                </c:pt>
                <c:pt idx="1">
                  <c:v>-35</c:v>
                </c:pt>
                <c:pt idx="2">
                  <c:v>-35</c:v>
                </c:pt>
                <c:pt idx="3">
                  <c:v>-35</c:v>
                </c:pt>
                <c:pt idx="4">
                  <c:v>-25</c:v>
                </c:pt>
                <c:pt idx="5">
                  <c:v>-10</c:v>
                </c:pt>
                <c:pt idx="6">
                  <c:v>-25</c:v>
                </c:pt>
                <c:pt idx="7">
                  <c:v>-25</c:v>
                </c:pt>
                <c:pt idx="8">
                  <c:v>-35</c:v>
                </c:pt>
                <c:pt idx="9">
                  <c:v>-35</c:v>
                </c:pt>
                <c:pt idx="10">
                  <c:v>-35</c:v>
                </c:pt>
                <c:pt idx="11">
                  <c:v>-10</c:v>
                </c:pt>
              </c:numCache>
            </c:numRef>
          </c:val>
        </c:ser>
        <c:ser>
          <c:idx val="2"/>
          <c:order val="2"/>
          <c:tx>
            <c:strRef>
              <c:f>Sheet1!$D$1</c:f>
              <c:strCache>
                <c:ptCount val="1"/>
                <c:pt idx="0">
                  <c:v>ordinary dividends</c:v>
                </c:pt>
              </c:strCache>
            </c:strRef>
          </c:tx>
          <c:invertIfNegative val="0"/>
          <c:cat>
            <c:strRef>
              <c:f>Sheet1!$A$2:$A$13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Sheet1!$D$2:$D$13</c:f>
              <c:numCache>
                <c:formatCode>General</c:formatCode>
                <c:ptCount val="12"/>
                <c:pt idx="0">
                  <c:v>0</c:v>
                </c:pt>
                <c:pt idx="1">
                  <c:v>0</c:v>
                </c:pt>
                <c:pt idx="2">
                  <c:v>0</c:v>
                </c:pt>
                <c:pt idx="3">
                  <c:v>0</c:v>
                </c:pt>
                <c:pt idx="4">
                  <c:v>0</c:v>
                </c:pt>
                <c:pt idx="5">
                  <c:v>-10</c:v>
                </c:pt>
                <c:pt idx="6">
                  <c:v>0</c:v>
                </c:pt>
                <c:pt idx="7">
                  <c:v>0</c:v>
                </c:pt>
                <c:pt idx="8">
                  <c:v>0</c:v>
                </c:pt>
                <c:pt idx="9">
                  <c:v>0</c:v>
                </c:pt>
                <c:pt idx="10">
                  <c:v>0</c:v>
                </c:pt>
                <c:pt idx="11">
                  <c:v>-20</c:v>
                </c:pt>
              </c:numCache>
            </c:numRef>
          </c:val>
        </c:ser>
        <c:ser>
          <c:idx val="3"/>
          <c:order val="3"/>
          <c:tx>
            <c:strRef>
              <c:f>Sheet1!$E$1</c:f>
              <c:strCache>
                <c:ptCount val="1"/>
                <c:pt idx="0">
                  <c:v>regulator min capital</c:v>
                </c:pt>
              </c:strCache>
            </c:strRef>
          </c:tx>
          <c:invertIfNegative val="0"/>
          <c:cat>
            <c:strRef>
              <c:f>Sheet1!$A$2:$A$13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Sheet1!$E$2:$E$13</c:f>
              <c:numCache>
                <c:formatCode>General</c:formatCode>
                <c:ptCount val="12"/>
                <c:pt idx="0">
                  <c:v>190</c:v>
                </c:pt>
                <c:pt idx="1">
                  <c:v>205</c:v>
                </c:pt>
                <c:pt idx="2">
                  <c:v>200</c:v>
                </c:pt>
                <c:pt idx="3">
                  <c:v>195</c:v>
                </c:pt>
                <c:pt idx="4">
                  <c:v>200</c:v>
                </c:pt>
                <c:pt idx="5">
                  <c:v>210</c:v>
                </c:pt>
                <c:pt idx="6">
                  <c:v>205</c:v>
                </c:pt>
                <c:pt idx="7">
                  <c:v>200</c:v>
                </c:pt>
                <c:pt idx="8">
                  <c:v>190</c:v>
                </c:pt>
                <c:pt idx="9">
                  <c:v>195</c:v>
                </c:pt>
                <c:pt idx="10">
                  <c:v>200</c:v>
                </c:pt>
                <c:pt idx="11">
                  <c:v>200</c:v>
                </c:pt>
              </c:numCache>
            </c:numRef>
          </c:val>
        </c:ser>
        <c:ser>
          <c:idx val="4"/>
          <c:order val="4"/>
          <c:tx>
            <c:strRef>
              <c:f>Sheet1!$F$1</c:f>
              <c:strCache>
                <c:ptCount val="1"/>
                <c:pt idx="0">
                  <c:v>internal min capital</c:v>
                </c:pt>
              </c:strCache>
            </c:strRef>
          </c:tx>
          <c:invertIfNegative val="0"/>
          <c:cat>
            <c:strRef>
              <c:f>Sheet1!$A$2:$A$13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Sheet1!$F$2:$F$13</c:f>
              <c:numCache>
                <c:formatCode>General</c:formatCode>
                <c:ptCount val="12"/>
                <c:pt idx="0">
                  <c:v>145</c:v>
                </c:pt>
                <c:pt idx="1">
                  <c:v>150</c:v>
                </c:pt>
                <c:pt idx="2">
                  <c:v>160</c:v>
                </c:pt>
                <c:pt idx="3">
                  <c:v>155</c:v>
                </c:pt>
                <c:pt idx="4">
                  <c:v>150</c:v>
                </c:pt>
                <c:pt idx="5">
                  <c:v>160</c:v>
                </c:pt>
                <c:pt idx="6">
                  <c:v>140</c:v>
                </c:pt>
                <c:pt idx="7">
                  <c:v>150</c:v>
                </c:pt>
                <c:pt idx="8">
                  <c:v>155</c:v>
                </c:pt>
                <c:pt idx="9">
                  <c:v>145</c:v>
                </c:pt>
                <c:pt idx="10">
                  <c:v>155</c:v>
                </c:pt>
                <c:pt idx="11">
                  <c:v>150</c:v>
                </c:pt>
              </c:numCache>
            </c:numRef>
          </c:val>
        </c:ser>
        <c:ser>
          <c:idx val="5"/>
          <c:order val="5"/>
          <c:tx>
            <c:strRef>
              <c:f>Sheet1!$G$1</c:f>
              <c:strCache>
                <c:ptCount val="1"/>
                <c:pt idx="0">
                  <c:v>target headroom</c:v>
                </c:pt>
              </c:strCache>
            </c:strRef>
          </c:tx>
          <c:invertIfNegative val="0"/>
          <c:cat>
            <c:strRef>
              <c:f>Sheet1!$A$2:$A$13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Sheet1!$G$2:$G$13</c:f>
              <c:numCache>
                <c:formatCode>General</c:formatCode>
                <c:ptCount val="12"/>
                <c:pt idx="0">
                  <c:v>150</c:v>
                </c:pt>
                <c:pt idx="1">
                  <c:v>150</c:v>
                </c:pt>
                <c:pt idx="2">
                  <c:v>150</c:v>
                </c:pt>
                <c:pt idx="3">
                  <c:v>150</c:v>
                </c:pt>
                <c:pt idx="4">
                  <c:v>200</c:v>
                </c:pt>
                <c:pt idx="5">
                  <c:v>200</c:v>
                </c:pt>
                <c:pt idx="6">
                  <c:v>200</c:v>
                </c:pt>
                <c:pt idx="7">
                  <c:v>200</c:v>
                </c:pt>
                <c:pt idx="8">
                  <c:v>150</c:v>
                </c:pt>
                <c:pt idx="9">
                  <c:v>150</c:v>
                </c:pt>
                <c:pt idx="10">
                  <c:v>150</c:v>
                </c:pt>
                <c:pt idx="11">
                  <c:v>150</c:v>
                </c:pt>
              </c:numCache>
            </c:numRef>
          </c:val>
        </c:ser>
        <c:ser>
          <c:idx val="6"/>
          <c:order val="6"/>
          <c:tx>
            <c:strRef>
              <c:f>Sheet1!$H$1</c:f>
              <c:strCache>
                <c:ptCount val="1"/>
                <c:pt idx="0">
                  <c:v>'excess' capital</c:v>
                </c:pt>
              </c:strCache>
            </c:strRef>
          </c:tx>
          <c:invertIfNegative val="0"/>
          <c:cat>
            <c:strRef>
              <c:f>Sheet1!$A$2:$A$13</c:f>
              <c:strCache>
                <c:ptCount val="12"/>
                <c:pt idx="0">
                  <c:v>MAR</c:v>
                </c:pt>
                <c:pt idx="1">
                  <c:v>APR</c:v>
                </c:pt>
                <c:pt idx="2">
                  <c:v>MAY</c:v>
                </c:pt>
                <c:pt idx="3">
                  <c:v>JUN</c:v>
                </c:pt>
                <c:pt idx="4">
                  <c:v>JUL</c:v>
                </c:pt>
                <c:pt idx="5">
                  <c:v>AUG</c:v>
                </c:pt>
                <c:pt idx="6">
                  <c:v>SEP</c:v>
                </c:pt>
                <c:pt idx="7">
                  <c:v>OCT</c:v>
                </c:pt>
                <c:pt idx="8">
                  <c:v>NOV</c:v>
                </c:pt>
                <c:pt idx="9">
                  <c:v>DEC</c:v>
                </c:pt>
                <c:pt idx="10">
                  <c:v>JAN</c:v>
                </c:pt>
                <c:pt idx="11">
                  <c:v>FEB</c:v>
                </c:pt>
              </c:strCache>
            </c:strRef>
          </c:cat>
          <c:val>
            <c:numRef>
              <c:f>Sheet1!$H$2:$H$13</c:f>
              <c:numCache>
                <c:formatCode>General</c:formatCode>
                <c:ptCount val="12"/>
                <c:pt idx="0">
                  <c:v>50</c:v>
                </c:pt>
                <c:pt idx="1">
                  <c:v>55</c:v>
                </c:pt>
                <c:pt idx="2">
                  <c:v>60</c:v>
                </c:pt>
                <c:pt idx="3">
                  <c:v>65</c:v>
                </c:pt>
                <c:pt idx="4">
                  <c:v>80</c:v>
                </c:pt>
                <c:pt idx="5">
                  <c:v>100</c:v>
                </c:pt>
                <c:pt idx="6">
                  <c:v>115</c:v>
                </c:pt>
                <c:pt idx="7">
                  <c:v>130</c:v>
                </c:pt>
                <c:pt idx="8">
                  <c:v>135</c:v>
                </c:pt>
                <c:pt idx="9">
                  <c:v>50</c:v>
                </c:pt>
                <c:pt idx="10">
                  <c:v>55</c:v>
                </c:pt>
                <c:pt idx="11">
                  <c:v>35</c:v>
                </c:pt>
              </c:numCache>
            </c:numRef>
          </c:val>
        </c:ser>
        <c:dLbls>
          <c:showLegendKey val="0"/>
          <c:showVal val="0"/>
          <c:showCatName val="0"/>
          <c:showSerName val="0"/>
          <c:showPercent val="0"/>
          <c:showBubbleSize val="0"/>
        </c:dLbls>
        <c:gapWidth val="70"/>
        <c:overlap val="100"/>
        <c:axId val="82584320"/>
        <c:axId val="82585856"/>
      </c:barChart>
      <c:catAx>
        <c:axId val="82584320"/>
        <c:scaling>
          <c:orientation val="minMax"/>
        </c:scaling>
        <c:delete val="0"/>
        <c:axPos val="b"/>
        <c:numFmt formatCode="General" sourceLinked="1"/>
        <c:majorTickMark val="out"/>
        <c:minorTickMark val="none"/>
        <c:tickLblPos val="low"/>
        <c:spPr>
          <a:ln>
            <a:noFill/>
          </a:ln>
        </c:spPr>
        <c:txPr>
          <a:bodyPr/>
          <a:lstStyle/>
          <a:p>
            <a:pPr>
              <a:defRPr sz="900" baseline="0">
                <a:latin typeface="Bliss 2 Regular" pitchFamily="50" charset="0"/>
              </a:defRPr>
            </a:pPr>
            <a:endParaRPr lang="en-US"/>
          </a:p>
        </c:txPr>
        <c:crossAx val="82585856"/>
        <c:crosses val="autoZero"/>
        <c:auto val="1"/>
        <c:lblAlgn val="ctr"/>
        <c:lblOffset val="100"/>
        <c:noMultiLvlLbl val="0"/>
      </c:catAx>
      <c:valAx>
        <c:axId val="82585856"/>
        <c:scaling>
          <c:orientation val="minMax"/>
        </c:scaling>
        <c:delete val="1"/>
        <c:axPos val="l"/>
        <c:majorGridlines>
          <c:spPr>
            <a:ln w="6350">
              <a:solidFill>
                <a:schemeClr val="tx1"/>
              </a:solidFill>
            </a:ln>
          </c:spPr>
        </c:majorGridlines>
        <c:numFmt formatCode="General" sourceLinked="0"/>
        <c:majorTickMark val="out"/>
        <c:minorTickMark val="none"/>
        <c:tickLblPos val="nextTo"/>
        <c:crossAx val="82584320"/>
        <c:crosses val="autoZero"/>
        <c:crossBetween val="between"/>
      </c:valAx>
      <c:spPr>
        <a:ln>
          <a:noFill/>
        </a:ln>
      </c:spPr>
    </c:plotArea>
    <c:legend>
      <c:legendPos val="b"/>
      <c:layout/>
      <c:overlay val="0"/>
      <c:txPr>
        <a:bodyPr/>
        <a:lstStyle/>
        <a:p>
          <a:pPr>
            <a:defRPr sz="900">
              <a:latin typeface="Bliss 2 Regular" pitchFamily="50"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200" b="0">
                <a:solidFill>
                  <a:schemeClr val="accent1"/>
                </a:solidFill>
                <a:latin typeface="Bliss 2 Regular" pitchFamily="50" charset="0"/>
              </a:defRPr>
            </a:pPr>
            <a:r>
              <a:rPr lang="en-GB" sz="1200" b="0" dirty="0" smtClean="0">
                <a:solidFill>
                  <a:schemeClr val="accent1"/>
                </a:solidFill>
                <a:latin typeface="Bliss 2 Regular" pitchFamily="50" charset="0"/>
              </a:rPr>
              <a:t>DIVIDEND YIELD</a:t>
            </a:r>
            <a:endParaRPr lang="en-GB" sz="1200" b="0" dirty="0">
              <a:solidFill>
                <a:schemeClr val="accent1"/>
              </a:solidFill>
              <a:latin typeface="Bliss 2 Regular" pitchFamily="50" charset="0"/>
            </a:endParaRPr>
          </a:p>
        </c:rich>
      </c:tx>
      <c:layout>
        <c:manualLayout>
          <c:xMode val="edge"/>
          <c:yMode val="edge"/>
          <c:x val="1.1996710641714908E-2"/>
          <c:y val="4.8569912468986488E-2"/>
        </c:manualLayout>
      </c:layout>
      <c:overlay val="0"/>
    </c:title>
    <c:autoTitleDeleted val="0"/>
    <c:plotArea>
      <c:layout>
        <c:manualLayout>
          <c:layoutTarget val="inner"/>
          <c:xMode val="edge"/>
          <c:yMode val="edge"/>
          <c:x val="6.8827150110303104E-2"/>
          <c:y val="0.17209763699727032"/>
          <c:w val="0.89592211924836829"/>
          <c:h val="0.65633273258343172"/>
        </c:manualLayout>
      </c:layout>
      <c:barChart>
        <c:barDir val="col"/>
        <c:grouping val="stacked"/>
        <c:varyColors val="0"/>
        <c:ser>
          <c:idx val="1"/>
          <c:order val="0"/>
          <c:tx>
            <c:strRef>
              <c:f>Sheet1!$B$3</c:f>
              <c:strCache>
                <c:ptCount val="1"/>
                <c:pt idx="0">
                  <c:v>LHL accident year underwriting income</c:v>
                </c:pt>
              </c:strCache>
            </c:strRef>
          </c:tx>
          <c:spPr>
            <a:solidFill>
              <a:srgbClr val="FAC090"/>
            </a:solidFill>
            <a:ln>
              <a:solidFill>
                <a:srgbClr val="E46C0A"/>
              </a:solidFill>
            </a:ln>
          </c:spPr>
          <c:invertIfNegative val="0"/>
          <c:cat>
            <c:strRef>
              <c:f>Sheet1!$A$4:$A$22</c:f>
              <c:strCache>
                <c:ptCount val="18"/>
                <c:pt idx="1">
                  <c:v>2009</c:v>
                </c:pt>
                <c:pt idx="4">
                  <c:v>2010</c:v>
                </c:pt>
                <c:pt idx="7">
                  <c:v>2011</c:v>
                </c:pt>
                <c:pt idx="10">
                  <c:v>2012</c:v>
                </c:pt>
                <c:pt idx="13">
                  <c:v>2013</c:v>
                </c:pt>
                <c:pt idx="17">
                  <c:v>5 year average </c:v>
                </c:pt>
              </c:strCache>
            </c:strRef>
          </c:cat>
          <c:val>
            <c:numRef>
              <c:f>Sheet1!$B$4:$B$22</c:f>
              <c:numCache>
                <c:formatCode>#,##0.0_ ;[Red]\-#,##0.0\ </c:formatCode>
                <c:ptCount val="19"/>
                <c:pt idx="1">
                  <c:v>0</c:v>
                </c:pt>
                <c:pt idx="4">
                  <c:v>0</c:v>
                </c:pt>
                <c:pt idx="7">
                  <c:v>0</c:v>
                </c:pt>
                <c:pt idx="10">
                  <c:v>0</c:v>
                </c:pt>
                <c:pt idx="13">
                  <c:v>0</c:v>
                </c:pt>
                <c:pt idx="16">
                  <c:v>0</c:v>
                </c:pt>
              </c:numCache>
            </c:numRef>
          </c:val>
        </c:ser>
        <c:ser>
          <c:idx val="2"/>
          <c:order val="1"/>
          <c:tx>
            <c:strRef>
              <c:f>Sheet1!$C$3</c:f>
              <c:strCache>
                <c:ptCount val="1"/>
                <c:pt idx="0">
                  <c:v>Lancashire ordinary dividend</c:v>
                </c:pt>
              </c:strCache>
            </c:strRef>
          </c:tx>
          <c:spPr>
            <a:solidFill>
              <a:schemeClr val="accent1"/>
            </a:solidFill>
            <a:ln>
              <a:noFill/>
            </a:ln>
          </c:spPr>
          <c:invertIfNegative val="0"/>
          <c:cat>
            <c:strRef>
              <c:f>Sheet1!$A$4:$A$22</c:f>
              <c:strCache>
                <c:ptCount val="18"/>
                <c:pt idx="1">
                  <c:v>2009</c:v>
                </c:pt>
                <c:pt idx="4">
                  <c:v>2010</c:v>
                </c:pt>
                <c:pt idx="7">
                  <c:v>2011</c:v>
                </c:pt>
                <c:pt idx="10">
                  <c:v>2012</c:v>
                </c:pt>
                <c:pt idx="13">
                  <c:v>2013</c:v>
                </c:pt>
                <c:pt idx="17">
                  <c:v>5 year average </c:v>
                </c:pt>
              </c:strCache>
            </c:strRef>
          </c:cat>
          <c:val>
            <c:numRef>
              <c:f>Sheet1!$C$4:$C$22</c:f>
              <c:numCache>
                <c:formatCode>0.0%</c:formatCode>
                <c:ptCount val="19"/>
                <c:pt idx="1">
                  <c:v>6.8999999999999999E-3</c:v>
                </c:pt>
                <c:pt idx="4">
                  <c:v>1.7399999999999999E-2</c:v>
                </c:pt>
                <c:pt idx="7">
                  <c:v>1.3299999999999999E-2</c:v>
                </c:pt>
                <c:pt idx="10">
                  <c:v>1.1900000000000001E-2</c:v>
                </c:pt>
                <c:pt idx="13">
                  <c:v>1.1164867882396724E-2</c:v>
                </c:pt>
                <c:pt idx="16">
                  <c:v>1.2132973576479345E-2</c:v>
                </c:pt>
              </c:numCache>
            </c:numRef>
          </c:val>
        </c:ser>
        <c:ser>
          <c:idx val="3"/>
          <c:order val="2"/>
          <c:tx>
            <c:strRef>
              <c:f>Sheet1!$D$3</c:f>
              <c:strCache>
                <c:ptCount val="1"/>
                <c:pt idx="0">
                  <c:v>Lancashire special dividend</c:v>
                </c:pt>
              </c:strCache>
            </c:strRef>
          </c:tx>
          <c:spPr>
            <a:solidFill>
              <a:schemeClr val="accent6">
                <a:lumMod val="75000"/>
              </a:schemeClr>
            </a:solidFill>
            <a:ln>
              <a:noFill/>
            </a:ln>
          </c:spPr>
          <c:invertIfNegative val="0"/>
          <c:cat>
            <c:strRef>
              <c:f>Sheet1!$A$4:$A$22</c:f>
              <c:strCache>
                <c:ptCount val="18"/>
                <c:pt idx="1">
                  <c:v>2009</c:v>
                </c:pt>
                <c:pt idx="4">
                  <c:v>2010</c:v>
                </c:pt>
                <c:pt idx="7">
                  <c:v>2011</c:v>
                </c:pt>
                <c:pt idx="10">
                  <c:v>2012</c:v>
                </c:pt>
                <c:pt idx="13">
                  <c:v>2013</c:v>
                </c:pt>
                <c:pt idx="17">
                  <c:v>5 year average </c:v>
                </c:pt>
              </c:strCache>
            </c:strRef>
          </c:cat>
          <c:val>
            <c:numRef>
              <c:f>Sheet1!$D$4:$D$22</c:f>
              <c:numCache>
                <c:formatCode>0.0%</c:formatCode>
                <c:ptCount val="19"/>
                <c:pt idx="1">
                  <c:v>0.17369999999999999</c:v>
                </c:pt>
                <c:pt idx="4">
                  <c:v>0.16209999999999999</c:v>
                </c:pt>
                <c:pt idx="7">
                  <c:v>7.0999999999999994E-2</c:v>
                </c:pt>
                <c:pt idx="10">
                  <c:v>7.1400000000000005E-2</c:v>
                </c:pt>
                <c:pt idx="13">
                  <c:v>0.11164867882396724</c:v>
                </c:pt>
                <c:pt idx="16">
                  <c:v>0.11796973576479346</c:v>
                </c:pt>
              </c:numCache>
            </c:numRef>
          </c:val>
        </c:ser>
        <c:ser>
          <c:idx val="0"/>
          <c:order val="3"/>
          <c:tx>
            <c:strRef>
              <c:f>Sheet1!$E$3</c:f>
              <c:strCache>
                <c:ptCount val="1"/>
                <c:pt idx="0">
                  <c:v>sector average</c:v>
                </c:pt>
              </c:strCache>
            </c:strRef>
          </c:tx>
          <c:spPr>
            <a:solidFill>
              <a:schemeClr val="tx2"/>
            </a:solidFill>
            <a:ln>
              <a:noFill/>
            </a:ln>
          </c:spPr>
          <c:invertIfNegative val="0"/>
          <c:cat>
            <c:strRef>
              <c:f>Sheet1!$A$4:$A$22</c:f>
              <c:strCache>
                <c:ptCount val="18"/>
                <c:pt idx="1">
                  <c:v>2009</c:v>
                </c:pt>
                <c:pt idx="4">
                  <c:v>2010</c:v>
                </c:pt>
                <c:pt idx="7">
                  <c:v>2011</c:v>
                </c:pt>
                <c:pt idx="10">
                  <c:v>2012</c:v>
                </c:pt>
                <c:pt idx="13">
                  <c:v>2013</c:v>
                </c:pt>
                <c:pt idx="17">
                  <c:v>5 year average </c:v>
                </c:pt>
              </c:strCache>
            </c:strRef>
          </c:cat>
          <c:val>
            <c:numRef>
              <c:f>Sheet1!$E$4:$E$22</c:f>
              <c:numCache>
                <c:formatCode>General</c:formatCode>
                <c:ptCount val="19"/>
                <c:pt idx="2" formatCode="0.0%">
                  <c:v>3.4000000000000002E-2</c:v>
                </c:pt>
                <c:pt idx="5" formatCode="0.0%">
                  <c:v>3.4000000000000002E-2</c:v>
                </c:pt>
                <c:pt idx="8" formatCode="0.0%">
                  <c:v>4.0166413158208916E-2</c:v>
                </c:pt>
                <c:pt idx="11" formatCode="0.0%">
                  <c:v>3.2399999999999998E-2</c:v>
                </c:pt>
                <c:pt idx="14" formatCode="0.0%">
                  <c:v>3.9E-2</c:v>
                </c:pt>
                <c:pt idx="17" formatCode="0.0%">
                  <c:v>3.5913282631641785E-2</c:v>
                </c:pt>
              </c:numCache>
            </c:numRef>
          </c:val>
        </c:ser>
        <c:dLbls>
          <c:showLegendKey val="0"/>
          <c:showVal val="0"/>
          <c:showCatName val="0"/>
          <c:showSerName val="0"/>
          <c:showPercent val="0"/>
          <c:showBubbleSize val="0"/>
        </c:dLbls>
        <c:gapWidth val="0"/>
        <c:overlap val="100"/>
        <c:axId val="82667392"/>
        <c:axId val="82668928"/>
      </c:barChart>
      <c:catAx>
        <c:axId val="82667392"/>
        <c:scaling>
          <c:orientation val="minMax"/>
        </c:scaling>
        <c:delete val="0"/>
        <c:axPos val="b"/>
        <c:numFmt formatCode="General" sourceLinked="1"/>
        <c:majorTickMark val="none"/>
        <c:minorTickMark val="none"/>
        <c:tickLblPos val="low"/>
        <c:txPr>
          <a:bodyPr rot="0" vert="horz" anchor="ctr" anchorCtr="0"/>
          <a:lstStyle/>
          <a:p>
            <a:pPr>
              <a:defRPr sz="900">
                <a:solidFill>
                  <a:schemeClr val="tx2"/>
                </a:solidFill>
                <a:latin typeface="Bliss 2 Regular" pitchFamily="50" charset="0"/>
                <a:cs typeface="Arial" pitchFamily="34" charset="0"/>
              </a:defRPr>
            </a:pPr>
            <a:endParaRPr lang="en-US"/>
          </a:p>
        </c:txPr>
        <c:crossAx val="82668928"/>
        <c:crosses val="autoZero"/>
        <c:auto val="0"/>
        <c:lblAlgn val="r"/>
        <c:lblOffset val="100"/>
        <c:tickLblSkip val="1"/>
        <c:tickMarkSkip val="1"/>
        <c:noMultiLvlLbl val="0"/>
      </c:catAx>
      <c:valAx>
        <c:axId val="82668928"/>
        <c:scaling>
          <c:orientation val="minMax"/>
        </c:scaling>
        <c:delete val="0"/>
        <c:axPos val="l"/>
        <c:majorGridlines>
          <c:spPr>
            <a:ln>
              <a:solidFill>
                <a:schemeClr val="tx2"/>
              </a:solidFill>
            </a:ln>
          </c:spPr>
        </c:majorGridlines>
        <c:numFmt formatCode="0%" sourceLinked="0"/>
        <c:majorTickMark val="none"/>
        <c:minorTickMark val="none"/>
        <c:tickLblPos val="nextTo"/>
        <c:spPr>
          <a:ln>
            <a:noFill/>
          </a:ln>
        </c:spPr>
        <c:txPr>
          <a:bodyPr rot="0" vert="horz"/>
          <a:lstStyle/>
          <a:p>
            <a:pPr>
              <a:defRPr sz="900">
                <a:solidFill>
                  <a:schemeClr val="tx2"/>
                </a:solidFill>
                <a:latin typeface="Bliss 2 Regular" pitchFamily="50" charset="0"/>
                <a:cs typeface="Arial" pitchFamily="34" charset="0"/>
              </a:defRPr>
            </a:pPr>
            <a:endParaRPr lang="en-US"/>
          </a:p>
        </c:txPr>
        <c:crossAx val="82667392"/>
        <c:crosses val="autoZero"/>
        <c:crossBetween val="between"/>
        <c:majorUnit val="2.0000000000000014E-2"/>
      </c:valAx>
      <c:spPr>
        <a:noFill/>
        <a:ln>
          <a:noFill/>
        </a:ln>
      </c:spPr>
    </c:plotArea>
    <c:legend>
      <c:legendPos val="b"/>
      <c:layout>
        <c:manualLayout>
          <c:xMode val="edge"/>
          <c:yMode val="edge"/>
          <c:x val="0.17121212121212179"/>
          <c:y val="0.88937237410580916"/>
          <c:w val="0.61411051494669366"/>
          <c:h val="4.3554469868843974E-2"/>
        </c:manualLayout>
      </c:layout>
      <c:overlay val="0"/>
      <c:txPr>
        <a:bodyPr/>
        <a:lstStyle/>
        <a:p>
          <a:pPr>
            <a:defRPr sz="900">
              <a:solidFill>
                <a:schemeClr val="tx2"/>
              </a:solidFill>
              <a:latin typeface="Bliss 2 Regular" pitchFamily="50" charset="0"/>
              <a:cs typeface="Arial"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solidFill>
                  <a:schemeClr val="accent1"/>
                </a:solidFill>
                <a:latin typeface="Bliss 2 Regular" pitchFamily="50" charset="0"/>
              </a:defRPr>
            </a:pPr>
            <a:r>
              <a:rPr lang="en-US" sz="1200" b="0" i="0" baseline="0" dirty="0" smtClean="0">
                <a:solidFill>
                  <a:schemeClr val="accent1"/>
                </a:solidFill>
                <a:latin typeface="Bliss 2 Regular" pitchFamily="50" charset="0"/>
              </a:rPr>
              <a:t>DIVERSIFIED PORTFOLIO AND PLATFORMS</a:t>
            </a:r>
            <a:endParaRPr lang="en-US" sz="1200" b="0" i="0" baseline="0" dirty="0">
              <a:solidFill>
                <a:schemeClr val="accent1"/>
              </a:solidFill>
              <a:latin typeface="Bliss 2 Regular" pitchFamily="50" charset="0"/>
            </a:endParaRPr>
          </a:p>
        </c:rich>
      </c:tx>
      <c:layout>
        <c:manualLayout>
          <c:xMode val="edge"/>
          <c:yMode val="edge"/>
          <c:x val="2.103056510441666E-2"/>
          <c:y val="1.9642214083492638E-2"/>
        </c:manualLayout>
      </c:layout>
      <c:overlay val="0"/>
    </c:title>
    <c:autoTitleDeleted val="0"/>
    <c:plotArea>
      <c:layout>
        <c:manualLayout>
          <c:layoutTarget val="inner"/>
          <c:xMode val="edge"/>
          <c:yMode val="edge"/>
          <c:x val="0.29951391592951376"/>
          <c:y val="0.17528431084784027"/>
          <c:w val="0.3806245098980372"/>
          <c:h val="0.72600600962033024"/>
        </c:manualLayout>
      </c:layout>
      <c:pieChart>
        <c:varyColors val="1"/>
        <c:ser>
          <c:idx val="0"/>
          <c:order val="0"/>
          <c:tx>
            <c:strRef>
              <c:f>Sheet1!$B$1</c:f>
              <c:strCache>
                <c:ptCount val="1"/>
                <c:pt idx="0">
                  <c:v>CHART TITLE</c:v>
                </c:pt>
              </c:strCache>
            </c:strRef>
          </c:tx>
          <c:spPr>
            <a:ln w="6350">
              <a:solidFill>
                <a:schemeClr val="bg1"/>
              </a:solidFill>
            </a:ln>
          </c:spPr>
          <c:explosion val="18"/>
          <c:dPt>
            <c:idx val="1"/>
            <c:bubble3D val="0"/>
            <c:spPr>
              <a:solidFill>
                <a:schemeClr val="accent1"/>
              </a:solidFill>
              <a:ln w="6350">
                <a:solidFill>
                  <a:schemeClr val="bg1"/>
                </a:solidFill>
              </a:ln>
            </c:spPr>
          </c:dPt>
          <c:dPt>
            <c:idx val="2"/>
            <c:bubble3D val="0"/>
            <c:spPr>
              <a:solidFill>
                <a:schemeClr val="accent1"/>
              </a:solidFill>
              <a:ln w="6350">
                <a:solidFill>
                  <a:schemeClr val="bg1"/>
                </a:solidFill>
              </a:ln>
            </c:spPr>
          </c:dPt>
          <c:dPt>
            <c:idx val="3"/>
            <c:bubble3D val="0"/>
            <c:spPr>
              <a:solidFill>
                <a:schemeClr val="accent1"/>
              </a:solidFill>
              <a:ln w="6350">
                <a:solidFill>
                  <a:schemeClr val="bg1"/>
                </a:solidFill>
              </a:ln>
            </c:spPr>
          </c:dPt>
          <c:dPt>
            <c:idx val="4"/>
            <c:bubble3D val="0"/>
            <c:spPr>
              <a:solidFill>
                <a:schemeClr val="accent1"/>
              </a:solidFill>
              <a:ln w="6350">
                <a:solidFill>
                  <a:schemeClr val="bg1"/>
                </a:solidFill>
              </a:ln>
            </c:spPr>
          </c:dPt>
          <c:dPt>
            <c:idx val="5"/>
            <c:bubble3D val="0"/>
            <c:spPr>
              <a:solidFill>
                <a:schemeClr val="accent1"/>
              </a:solidFill>
              <a:ln w="6350">
                <a:solidFill>
                  <a:schemeClr val="bg1"/>
                </a:solidFill>
              </a:ln>
            </c:spPr>
          </c:dPt>
          <c:dPt>
            <c:idx val="6"/>
            <c:bubble3D val="0"/>
            <c:spPr>
              <a:solidFill>
                <a:schemeClr val="tx2"/>
              </a:solidFill>
              <a:ln w="6350">
                <a:solidFill>
                  <a:schemeClr val="bg1"/>
                </a:solidFill>
              </a:ln>
            </c:spPr>
          </c:dPt>
          <c:dPt>
            <c:idx val="8"/>
            <c:bubble3D val="0"/>
            <c:spPr>
              <a:solidFill>
                <a:schemeClr val="tx2"/>
              </a:solidFill>
              <a:ln w="6350">
                <a:solidFill>
                  <a:schemeClr val="bg1"/>
                </a:solidFill>
              </a:ln>
            </c:spPr>
          </c:dPt>
          <c:dPt>
            <c:idx val="9"/>
            <c:bubble3D val="0"/>
            <c:spPr>
              <a:solidFill>
                <a:schemeClr val="accent4"/>
              </a:solidFill>
              <a:ln w="6350">
                <a:solidFill>
                  <a:schemeClr val="bg1"/>
                </a:solidFill>
              </a:ln>
            </c:spPr>
          </c:dPt>
          <c:dPt>
            <c:idx val="10"/>
            <c:bubble3D val="0"/>
            <c:spPr>
              <a:solidFill>
                <a:schemeClr val="accent4"/>
              </a:solidFill>
              <a:ln w="6350">
                <a:solidFill>
                  <a:schemeClr val="bg1"/>
                </a:solidFill>
              </a:ln>
            </c:spPr>
          </c:dPt>
          <c:dPt>
            <c:idx val="12"/>
            <c:bubble3D val="0"/>
            <c:spPr>
              <a:solidFill>
                <a:schemeClr val="accent6"/>
              </a:solidFill>
              <a:ln w="6350">
                <a:solidFill>
                  <a:schemeClr val="bg1"/>
                </a:solidFill>
              </a:ln>
            </c:spPr>
          </c:dPt>
          <c:dPt>
            <c:idx val="13"/>
            <c:bubble3D val="0"/>
            <c:spPr>
              <a:solidFill>
                <a:schemeClr val="accent1">
                  <a:lumMod val="40000"/>
                  <a:lumOff val="60000"/>
                </a:schemeClr>
              </a:solidFill>
              <a:ln w="6350">
                <a:solidFill>
                  <a:schemeClr val="bg1"/>
                </a:solidFill>
              </a:ln>
            </c:spPr>
          </c:dPt>
          <c:dPt>
            <c:idx val="14"/>
            <c:bubble3D val="0"/>
            <c:spPr>
              <a:solidFill>
                <a:schemeClr val="accent1">
                  <a:lumMod val="40000"/>
                  <a:lumOff val="60000"/>
                </a:schemeClr>
              </a:solidFill>
              <a:ln w="6350">
                <a:solidFill>
                  <a:schemeClr val="bg1"/>
                </a:solidFill>
              </a:ln>
            </c:spPr>
          </c:dPt>
          <c:dPt>
            <c:idx val="15"/>
            <c:bubble3D val="0"/>
            <c:spPr>
              <a:solidFill>
                <a:schemeClr val="accent1">
                  <a:lumMod val="40000"/>
                  <a:lumOff val="60000"/>
                </a:schemeClr>
              </a:solidFill>
              <a:ln w="6350">
                <a:solidFill>
                  <a:schemeClr val="bg1"/>
                </a:solidFill>
              </a:ln>
            </c:spPr>
          </c:dPt>
          <c:dPt>
            <c:idx val="16"/>
            <c:bubble3D val="0"/>
            <c:spPr>
              <a:solidFill>
                <a:schemeClr val="accent1">
                  <a:lumMod val="40000"/>
                  <a:lumOff val="60000"/>
                </a:schemeClr>
              </a:solidFill>
              <a:ln w="6350">
                <a:solidFill>
                  <a:schemeClr val="bg1"/>
                </a:solidFill>
              </a:ln>
            </c:spPr>
          </c:dPt>
          <c:dPt>
            <c:idx val="17"/>
            <c:bubble3D val="0"/>
            <c:spPr>
              <a:solidFill>
                <a:schemeClr val="accent1">
                  <a:lumMod val="40000"/>
                  <a:lumOff val="60000"/>
                </a:schemeClr>
              </a:solidFill>
              <a:ln w="6350">
                <a:solidFill>
                  <a:schemeClr val="bg1"/>
                </a:solidFill>
              </a:ln>
            </c:spPr>
          </c:dPt>
          <c:dLbls>
            <c:dLbl>
              <c:idx val="0"/>
              <c:delete val="1"/>
              <c:extLst>
                <c:ext xmlns:c15="http://schemas.microsoft.com/office/drawing/2012/chart" uri="{CE6537A1-D6FC-4f65-9D91-7224C49458BB}"/>
              </c:extLst>
            </c:dLbl>
            <c:dLbl>
              <c:idx val="1"/>
              <c:layout>
                <c:manualLayout>
                  <c:x val="-3.8595023961738882E-2"/>
                  <c:y val="-5.0746277233564086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316635260591326E-2"/>
                  <c:y val="-2.840800255910262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3835067408907101E-2"/>
                  <c:y val="-1.678764620023062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3111914210179451E-2"/>
                  <c:y val="-3.754731275069053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1.9264040780797818E-2"/>
                  <c:y val="7.7146600569285401E-4"/>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9.9306657404840664E-3"/>
                  <c:y val="-9.1421834355569689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4.1996479894898409E-2"/>
                  <c:y val="-8.3199567864107055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3.733087100354545E-2"/>
                  <c:y val="-2.278530354864785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1.2606608974407374E-2"/>
                  <c:y val="-3.075161188986664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0"/>
              <c:layout>
                <c:manualLayout>
                  <c:x val="4.9536230062894843E-2"/>
                  <c:y val="-7.9873787969919046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1"/>
              <c:layout>
                <c:manualLayout>
                  <c:x val="4.6334590115661364E-2"/>
                  <c:y val="3.403980017545943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2"/>
              <c:layout>
                <c:manualLayout>
                  <c:x val="4.0545050010624493E-2"/>
                  <c:y val="3.609800060529672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3"/>
              <c:layout>
                <c:manualLayout>
                  <c:x val="4.9616924980288059E-2"/>
                  <c:y val="1.439471284799773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4"/>
              <c:layout>
                <c:manualLayout>
                  <c:x val="7.6426513558903383E-2"/>
                  <c:y val="-8.8342674568726073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5"/>
              <c:layout>
                <c:manualLayout>
                  <c:x val="0.1020717223436878"/>
                  <c:y val="1.5874672929061522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7"/>
              <c:layout>
                <c:manualLayout>
                  <c:x val="1.5630544826195147E-2"/>
                  <c:y val="2.9794103337177094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 sourceLinked="0"/>
            <c:spPr>
              <a:noFill/>
              <a:ln>
                <a:noFill/>
              </a:ln>
              <a:effectLst/>
            </c:spPr>
            <c:txPr>
              <a:bodyPr/>
              <a:lstStyle/>
              <a:p>
                <a:pPr>
                  <a:defRPr sz="800">
                    <a:latin typeface="Baskerville Cyr LT Std" pitchFamily="18" charset="-52"/>
                  </a:defRPr>
                </a:pPr>
                <a:endParaRPr lang="en-US"/>
              </a:p>
            </c:txPr>
            <c:showLegendKey val="0"/>
            <c:showVal val="0"/>
            <c:showCatName val="1"/>
            <c:showSerName val="0"/>
            <c:showPercent val="1"/>
            <c:showBubbleSize val="0"/>
            <c:showLeaderLines val="1"/>
            <c:leaderLines>
              <c:spPr>
                <a:ln w="3175"/>
              </c:spPr>
            </c:leaderLines>
            <c:extLst>
              <c:ext xmlns:c15="http://schemas.microsoft.com/office/drawing/2012/chart" uri="{CE6537A1-D6FC-4f65-9D91-7224C49458BB}">
                <c15:layout/>
              </c:ext>
            </c:extLst>
          </c:dLbls>
          <c:cat>
            <c:strRef>
              <c:f>Sheet1!$A$2:$A$19</c:f>
              <c:strCache>
                <c:ptCount val="18"/>
                <c:pt idx="0">
                  <c:v>non-accordion retro</c:v>
                </c:pt>
                <c:pt idx="1">
                  <c:v>retrocession</c:v>
                </c:pt>
                <c:pt idx="2">
                  <c:v>terrorism</c:v>
                </c:pt>
                <c:pt idx="3">
                  <c:v>political risk</c:v>
                </c:pt>
                <c:pt idx="4">
                  <c:v>property cat</c:v>
                </c:pt>
                <c:pt idx="5">
                  <c:v>property other</c:v>
                </c:pt>
                <c:pt idx="6">
                  <c:v>GoM energy</c:v>
                </c:pt>
                <c:pt idx="7">
                  <c:v>offshore WW energy</c:v>
                </c:pt>
                <c:pt idx="8">
                  <c:v>energy other</c:v>
                </c:pt>
                <c:pt idx="9">
                  <c:v>aviation AV52 </c:v>
                </c:pt>
                <c:pt idx="10">
                  <c:v>aviation satellite</c:v>
                </c:pt>
                <c:pt idx="11">
                  <c:v>marine hull</c:v>
                </c:pt>
                <c:pt idx="12">
                  <c:v>marine other</c:v>
                </c:pt>
                <c:pt idx="13">
                  <c:v>property reinsurance</c:v>
                </c:pt>
                <c:pt idx="14">
                  <c:v>property D&amp;F</c:v>
                </c:pt>
                <c:pt idx="15">
                  <c:v>marine cargo</c:v>
                </c:pt>
                <c:pt idx="16">
                  <c:v>aviation and satellite</c:v>
                </c:pt>
                <c:pt idx="17">
                  <c:v>other Lloyd's</c:v>
                </c:pt>
              </c:strCache>
            </c:strRef>
          </c:cat>
          <c:val>
            <c:numRef>
              <c:f>Sheet1!$B$2:$B$19</c:f>
              <c:numCache>
                <c:formatCode>0%</c:formatCode>
                <c:ptCount val="18"/>
                <c:pt idx="0">
                  <c:v>0</c:v>
                </c:pt>
                <c:pt idx="1">
                  <c:v>0.03</c:v>
                </c:pt>
                <c:pt idx="2">
                  <c:v>0.08</c:v>
                </c:pt>
                <c:pt idx="3">
                  <c:v>0.04</c:v>
                </c:pt>
                <c:pt idx="4">
                  <c:v>0.13</c:v>
                </c:pt>
                <c:pt idx="5">
                  <c:v>0.03</c:v>
                </c:pt>
                <c:pt idx="6">
                  <c:v>7.0000000000000007E-2</c:v>
                </c:pt>
                <c:pt idx="7">
                  <c:v>0.17</c:v>
                </c:pt>
                <c:pt idx="8">
                  <c:v>0.05</c:v>
                </c:pt>
                <c:pt idx="9">
                  <c:v>0.04</c:v>
                </c:pt>
                <c:pt idx="10">
                  <c:v>0.01</c:v>
                </c:pt>
                <c:pt idx="11">
                  <c:v>0.03</c:v>
                </c:pt>
                <c:pt idx="12">
                  <c:v>0.03</c:v>
                </c:pt>
                <c:pt idx="13">
                  <c:v>0.12</c:v>
                </c:pt>
                <c:pt idx="14">
                  <c:v>0.09</c:v>
                </c:pt>
                <c:pt idx="15">
                  <c:v>0.03</c:v>
                </c:pt>
                <c:pt idx="16">
                  <c:v>0.03</c:v>
                </c:pt>
                <c:pt idx="17">
                  <c:v>0.02</c:v>
                </c:pt>
              </c:numCache>
            </c:numRef>
          </c:val>
        </c:ser>
        <c:dLbls>
          <c:showLegendKey val="0"/>
          <c:showVal val="0"/>
          <c:showCatName val="0"/>
          <c:showSerName val="0"/>
          <c:showPercent val="0"/>
          <c:showBubbleSize val="0"/>
          <c:showLeaderLines val="1"/>
        </c:dLbls>
        <c:firstSliceAng val="18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solidFill>
              </a:defRPr>
            </a:pPr>
            <a:r>
              <a:rPr lang="en-GB" dirty="0" smtClean="0">
                <a:solidFill>
                  <a:schemeClr val="accent1"/>
                </a:solidFill>
              </a:rPr>
              <a:t>5 YEAR STANDARD DEVIATION</a:t>
            </a:r>
            <a:endParaRPr lang="en-GB" dirty="0">
              <a:solidFill>
                <a:schemeClr val="accent1"/>
              </a:solidFill>
            </a:endParaRPr>
          </a:p>
        </c:rich>
      </c:tx>
      <c:layout>
        <c:manualLayout>
          <c:xMode val="edge"/>
          <c:yMode val="edge"/>
          <c:x val="1.4258516730464315E-2"/>
          <c:y val="1.6033572027350496E-2"/>
        </c:manualLayout>
      </c:layout>
      <c:overlay val="0"/>
    </c:title>
    <c:autoTitleDeleted val="0"/>
    <c:plotArea>
      <c:layout>
        <c:manualLayout>
          <c:layoutTarget val="inner"/>
          <c:xMode val="edge"/>
          <c:yMode val="edge"/>
          <c:x val="0.10125951213052646"/>
          <c:y val="0.13557552948662269"/>
          <c:w val="0.86029428267790675"/>
          <c:h val="0.68215999989900111"/>
        </c:manualLayout>
      </c:layout>
      <c:scatterChart>
        <c:scatterStyle val="lineMarker"/>
        <c:varyColors val="0"/>
        <c:ser>
          <c:idx val="0"/>
          <c:order val="0"/>
          <c:tx>
            <c:strRef>
              <c:f>Graph!$A$6</c:f>
              <c:strCache>
                <c:ptCount val="1"/>
                <c:pt idx="0">
                  <c:v>Aspen</c:v>
                </c:pt>
              </c:strCache>
            </c:strRef>
          </c:tx>
          <c:spPr>
            <a:ln w="28575">
              <a:no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Graph!$B$6</c:f>
              <c:numCache>
                <c:formatCode>0.0%</c:formatCode>
                <c:ptCount val="1"/>
                <c:pt idx="0">
                  <c:v>9.8862896650618606E-2</c:v>
                </c:pt>
              </c:numCache>
            </c:numRef>
          </c:xVal>
          <c:yVal>
            <c:numRef>
              <c:f>Graph!$C$6</c:f>
              <c:numCache>
                <c:formatCode>0.0%</c:formatCode>
                <c:ptCount val="1"/>
                <c:pt idx="0">
                  <c:v>9.8264902218235806E-2</c:v>
                </c:pt>
              </c:numCache>
            </c:numRef>
          </c:yVal>
          <c:smooth val="0"/>
        </c:ser>
        <c:ser>
          <c:idx val="1"/>
          <c:order val="1"/>
          <c:tx>
            <c:strRef>
              <c:f>Graph!$A$7</c:f>
              <c:strCache>
                <c:ptCount val="1"/>
                <c:pt idx="0">
                  <c:v>Beazley</c:v>
                </c:pt>
              </c:strCache>
            </c:strRef>
          </c:tx>
          <c:spPr>
            <a:ln w="28575">
              <a:no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Graph!$B$7</c:f>
              <c:numCache>
                <c:formatCode>0.0%</c:formatCode>
                <c:ptCount val="1"/>
                <c:pt idx="0">
                  <c:v>6.4175018504087633E-2</c:v>
                </c:pt>
              </c:numCache>
            </c:numRef>
          </c:xVal>
          <c:yVal>
            <c:numRef>
              <c:f>Graph!$C$7</c:f>
              <c:numCache>
                <c:formatCode>0.0%</c:formatCode>
                <c:ptCount val="1"/>
                <c:pt idx="0">
                  <c:v>0.16470636822735063</c:v>
                </c:pt>
              </c:numCache>
            </c:numRef>
          </c:yVal>
          <c:smooth val="0"/>
        </c:ser>
        <c:ser>
          <c:idx val="2"/>
          <c:order val="2"/>
          <c:tx>
            <c:strRef>
              <c:f>Graph!$A$8</c:f>
              <c:strCache>
                <c:ptCount val="1"/>
                <c:pt idx="0">
                  <c:v>Axis</c:v>
                </c:pt>
              </c:strCache>
            </c:strRef>
          </c:tx>
          <c:spPr>
            <a:ln w="28575">
              <a:no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Graph!$B$8</c:f>
              <c:numCache>
                <c:formatCode>0.0%</c:formatCode>
                <c:ptCount val="1"/>
                <c:pt idx="0">
                  <c:v>0.12958522711894246</c:v>
                </c:pt>
              </c:numCache>
            </c:numRef>
          </c:xVal>
          <c:yVal>
            <c:numRef>
              <c:f>Graph!$C$8</c:f>
              <c:numCache>
                <c:formatCode>0.0%</c:formatCode>
                <c:ptCount val="1"/>
                <c:pt idx="0">
                  <c:v>0.15162626476302532</c:v>
                </c:pt>
              </c:numCache>
            </c:numRef>
          </c:yVal>
          <c:smooth val="0"/>
        </c:ser>
        <c:ser>
          <c:idx val="3"/>
          <c:order val="3"/>
          <c:tx>
            <c:strRef>
              <c:f>Graph!$A$9</c:f>
              <c:strCache>
                <c:ptCount val="1"/>
                <c:pt idx="0">
                  <c:v>Montpelier</c:v>
                </c:pt>
              </c:strCache>
            </c:strRef>
          </c:tx>
          <c:spPr>
            <a:ln w="28575">
              <a:noFill/>
            </a:ln>
          </c:spPr>
          <c:marker>
            <c:symbol val="circle"/>
            <c:size val="5"/>
            <c:spPr>
              <a:solidFill>
                <a:srgbClr val="7F7F7F"/>
              </a:solidFill>
              <a:ln>
                <a:solidFill>
                  <a:srgbClr val="7F7F7F"/>
                </a:solidFill>
              </a:ln>
            </c:spPr>
          </c:marker>
          <c:dLbls>
            <c:dLbl>
              <c:idx val="0"/>
              <c:layout>
                <c:manualLayout>
                  <c:x val="-3.2800328003280031E-3"/>
                  <c:y val="-7.9365062832757807E-3"/>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Graph!$B$9</c:f>
              <c:numCache>
                <c:formatCode>0.0%</c:formatCode>
                <c:ptCount val="1"/>
                <c:pt idx="0">
                  <c:v>0.1456618053576747</c:v>
                </c:pt>
              </c:numCache>
            </c:numRef>
          </c:xVal>
          <c:yVal>
            <c:numRef>
              <c:f>Graph!$C$9</c:f>
              <c:numCache>
                <c:formatCode>0.0%</c:formatCode>
                <c:ptCount val="1"/>
                <c:pt idx="0">
                  <c:v>0.15105401818341324</c:v>
                </c:pt>
              </c:numCache>
            </c:numRef>
          </c:yVal>
          <c:smooth val="0"/>
        </c:ser>
        <c:ser>
          <c:idx val="4"/>
          <c:order val="4"/>
          <c:tx>
            <c:strRef>
              <c:f>Graph!$A$10</c:f>
              <c:strCache>
                <c:ptCount val="1"/>
                <c:pt idx="0">
                  <c:v>Validus</c:v>
                </c:pt>
              </c:strCache>
            </c:strRef>
          </c:tx>
          <c:spPr>
            <a:ln w="28575">
              <a:no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Graph!$B$10</c:f>
              <c:numCache>
                <c:formatCode>0.0%</c:formatCode>
                <c:ptCount val="1"/>
                <c:pt idx="0">
                  <c:v>9.8571079762193134E-2</c:v>
                </c:pt>
              </c:numCache>
            </c:numRef>
          </c:xVal>
          <c:yVal>
            <c:numRef>
              <c:f>Graph!$C$10</c:f>
              <c:numCache>
                <c:formatCode>0.0%</c:formatCode>
                <c:ptCount val="1"/>
                <c:pt idx="0">
                  <c:v>0.13602628601548572</c:v>
                </c:pt>
              </c:numCache>
            </c:numRef>
          </c:yVal>
          <c:smooth val="0"/>
        </c:ser>
        <c:ser>
          <c:idx val="5"/>
          <c:order val="5"/>
          <c:tx>
            <c:strRef>
              <c:f>Graph!$A$11</c:f>
              <c:strCache>
                <c:ptCount val="1"/>
                <c:pt idx="0">
                  <c:v>Argo</c:v>
                </c:pt>
              </c:strCache>
            </c:strRef>
          </c:tx>
          <c:spPr>
            <a:ln w="28575">
              <a:no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Graph!$B$11</c:f>
              <c:numCache>
                <c:formatCode>0.0%</c:formatCode>
                <c:ptCount val="1"/>
                <c:pt idx="0">
                  <c:v>7.8701453290266524E-2</c:v>
                </c:pt>
              </c:numCache>
            </c:numRef>
          </c:xVal>
          <c:yVal>
            <c:numRef>
              <c:f>Graph!$C$11</c:f>
              <c:numCache>
                <c:formatCode>0.0%</c:formatCode>
                <c:ptCount val="1"/>
                <c:pt idx="0">
                  <c:v>8.8463210959460525E-2</c:v>
                </c:pt>
              </c:numCache>
            </c:numRef>
          </c:yVal>
          <c:smooth val="0"/>
        </c:ser>
        <c:ser>
          <c:idx val="6"/>
          <c:order val="6"/>
          <c:tx>
            <c:strRef>
              <c:f>Graph!$A$12</c:f>
              <c:strCache>
                <c:ptCount val="1"/>
                <c:pt idx="0">
                  <c:v>Ren Re</c:v>
                </c:pt>
              </c:strCache>
            </c:strRef>
          </c:tx>
          <c:spPr>
            <a:ln w="28575" cmpd="sng">
              <a:solidFill>
                <a:schemeClr val="tx1"/>
              </a:solid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Graph!$B$12</c:f>
              <c:numCache>
                <c:formatCode>0.0%</c:formatCode>
                <c:ptCount val="1"/>
                <c:pt idx="0">
                  <c:v>0.1440028554279488</c:v>
                </c:pt>
              </c:numCache>
            </c:numRef>
          </c:xVal>
          <c:yVal>
            <c:numRef>
              <c:f>Graph!$C$12</c:f>
              <c:numCache>
                <c:formatCode>0.0%</c:formatCode>
                <c:ptCount val="1"/>
                <c:pt idx="0">
                  <c:v>0.17852185377338281</c:v>
                </c:pt>
              </c:numCache>
            </c:numRef>
          </c:yVal>
          <c:smooth val="0"/>
        </c:ser>
        <c:ser>
          <c:idx val="7"/>
          <c:order val="7"/>
          <c:tx>
            <c:strRef>
              <c:f>Graph!$A$13</c:f>
              <c:strCache>
                <c:ptCount val="1"/>
                <c:pt idx="0">
                  <c:v>Endurance</c:v>
                </c:pt>
              </c:strCache>
            </c:strRef>
          </c:tx>
          <c:spPr>
            <a:ln w="28575">
              <a:solidFill>
                <a:srgbClr val="7F7F7F"/>
              </a:solidFill>
            </a:ln>
          </c:spPr>
          <c:marker>
            <c:symbol val="circle"/>
            <c:size val="5"/>
            <c:spPr>
              <a:solidFill>
                <a:srgbClr val="7F7F7F"/>
              </a:solidFill>
              <a:ln>
                <a:solidFill>
                  <a:srgbClr val="7F7F7F"/>
                </a:solidFill>
              </a:ln>
            </c:spPr>
          </c:marker>
          <c:dPt>
            <c:idx val="0"/>
            <c:bubble3D val="0"/>
          </c:dPt>
          <c:dLbls>
            <c:dLbl>
              <c:idx val="0"/>
              <c:layout>
                <c:manualLayout>
                  <c:x val="-0.1016810168101681"/>
                  <c:y val="0"/>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Graph!$B$13</c:f>
              <c:numCache>
                <c:formatCode>0.0%</c:formatCode>
                <c:ptCount val="1"/>
                <c:pt idx="0">
                  <c:v>0.15724039280467908</c:v>
                </c:pt>
              </c:numCache>
            </c:numRef>
          </c:xVal>
          <c:yVal>
            <c:numRef>
              <c:f>Graph!$C$13</c:f>
              <c:numCache>
                <c:formatCode>0.0%</c:formatCode>
                <c:ptCount val="1"/>
                <c:pt idx="0">
                  <c:v>0.13742560765708944</c:v>
                </c:pt>
              </c:numCache>
            </c:numRef>
          </c:yVal>
          <c:smooth val="0"/>
        </c:ser>
        <c:ser>
          <c:idx val="8"/>
          <c:order val="8"/>
          <c:tx>
            <c:strRef>
              <c:f>Graph!$A$14</c:f>
              <c:strCache>
                <c:ptCount val="1"/>
                <c:pt idx="0">
                  <c:v>Hiscox</c:v>
                </c:pt>
              </c:strCache>
            </c:strRef>
          </c:tx>
          <c:spPr>
            <a:ln w="28575">
              <a:noFill/>
            </a:ln>
          </c:spPr>
          <c:marker>
            <c:symbol val="circle"/>
            <c:size val="5"/>
            <c:spPr>
              <a:solidFill>
                <a:srgbClr val="7F7F7F"/>
              </a:solidFill>
              <a:ln>
                <a:solidFill>
                  <a:srgbClr val="7F7F7F"/>
                </a:solidFill>
              </a:ln>
            </c:spPr>
          </c:marker>
          <c:dLbls>
            <c:dLbl>
              <c:idx val="0"/>
              <c:layout>
                <c:manualLayout>
                  <c:x val="0"/>
                  <c:y val="2.6455020944252607E-3"/>
                </c:manualLayout>
              </c:layout>
              <c:tx>
                <c:rich>
                  <a:bodyPr/>
                  <a:lstStyle/>
                  <a:p>
                    <a:r>
                      <a:rPr lang="en-US" sz="900" smtClean="0"/>
                      <a:t>Hiscox</a:t>
                    </a:r>
                    <a:endParaRPr lang="en-US"/>
                  </a:p>
                </c:rich>
              </c:tx>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xVal>
            <c:numRef>
              <c:f>Graph!$B$14</c:f>
              <c:numCache>
                <c:formatCode>0.0%</c:formatCode>
                <c:ptCount val="1"/>
                <c:pt idx="0">
                  <c:v>7.7335450162209204E-2</c:v>
                </c:pt>
              </c:numCache>
            </c:numRef>
          </c:xVal>
          <c:yVal>
            <c:numRef>
              <c:f>Graph!$C$14</c:f>
              <c:numCache>
                <c:formatCode>0.0%</c:formatCode>
                <c:ptCount val="1"/>
                <c:pt idx="0">
                  <c:v>0.13940759177180073</c:v>
                </c:pt>
              </c:numCache>
            </c:numRef>
          </c:yVal>
          <c:smooth val="0"/>
        </c:ser>
        <c:ser>
          <c:idx val="9"/>
          <c:order val="9"/>
          <c:tx>
            <c:strRef>
              <c:f>Graph!$A$15</c:f>
              <c:strCache>
                <c:ptCount val="1"/>
                <c:pt idx="0">
                  <c:v>Amlin</c:v>
                </c:pt>
              </c:strCache>
            </c:strRef>
          </c:tx>
          <c:spPr>
            <a:ln w="28575">
              <a:no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Graph!$B$15</c:f>
              <c:numCache>
                <c:formatCode>0.0%</c:formatCode>
                <c:ptCount val="1"/>
                <c:pt idx="0">
                  <c:v>0.16196239001039123</c:v>
                </c:pt>
              </c:numCache>
            </c:numRef>
          </c:xVal>
          <c:yVal>
            <c:numRef>
              <c:f>Graph!$C$15</c:f>
              <c:numCache>
                <c:formatCode>0.0%</c:formatCode>
                <c:ptCount val="1"/>
                <c:pt idx="0">
                  <c:v>0.13339067494959433</c:v>
                </c:pt>
              </c:numCache>
            </c:numRef>
          </c:yVal>
          <c:smooth val="0"/>
        </c:ser>
        <c:ser>
          <c:idx val="10"/>
          <c:order val="10"/>
          <c:tx>
            <c:strRef>
              <c:f>Graph!$A$16</c:f>
              <c:strCache>
                <c:ptCount val="1"/>
                <c:pt idx="0">
                  <c:v>Catlin</c:v>
                </c:pt>
              </c:strCache>
            </c:strRef>
          </c:tx>
          <c:spPr>
            <a:ln w="28575">
              <a:noFill/>
            </a:ln>
          </c:spPr>
          <c:marker>
            <c:symbol val="circle"/>
            <c:size val="5"/>
            <c:spPr>
              <a:solidFill>
                <a:srgbClr val="7F7F7F"/>
              </a:solidFill>
              <a:ln>
                <a:solidFill>
                  <a:srgbClr val="7F7F7F"/>
                </a:solidFill>
              </a:ln>
            </c:spPr>
          </c:marker>
          <c:dLbls>
            <c:spPr>
              <a:noFill/>
              <a:ln>
                <a:noFill/>
              </a:ln>
              <a:effectLst/>
            </c:spPr>
            <c:txPr>
              <a:bodyPr/>
              <a:lstStyle/>
              <a:p>
                <a:pPr>
                  <a:defRPr sz="900"/>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Graph!$B$16</c:f>
              <c:numCache>
                <c:formatCode>0.0%</c:formatCode>
                <c:ptCount val="1"/>
                <c:pt idx="0">
                  <c:v>8.2912339687516975E-2</c:v>
                </c:pt>
              </c:numCache>
            </c:numRef>
          </c:xVal>
          <c:yVal>
            <c:numRef>
              <c:f>Graph!$C$16</c:f>
              <c:numCache>
                <c:formatCode>0.0%</c:formatCode>
                <c:ptCount val="1"/>
                <c:pt idx="0">
                  <c:v>0.12302229649250851</c:v>
                </c:pt>
              </c:numCache>
            </c:numRef>
          </c:yVal>
          <c:smooth val="0"/>
        </c:ser>
        <c:ser>
          <c:idx val="11"/>
          <c:order val="11"/>
          <c:tx>
            <c:strRef>
              <c:f>Graph!$A$17</c:f>
              <c:strCache>
                <c:ptCount val="1"/>
                <c:pt idx="0">
                  <c:v>Lancashire</c:v>
                </c:pt>
              </c:strCache>
            </c:strRef>
          </c:tx>
          <c:spPr>
            <a:ln w="28575">
              <a:noFill/>
            </a:ln>
          </c:spPr>
          <c:marker>
            <c:spPr>
              <a:solidFill>
                <a:schemeClr val="accent1"/>
              </a:solidFill>
            </c:spPr>
          </c:marker>
          <c:dLbls>
            <c:spPr>
              <a:noFill/>
            </c:spPr>
            <c:dLblPos val="b"/>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xVal>
            <c:numRef>
              <c:f>Graph!$B$17</c:f>
              <c:numCache>
                <c:formatCode>0.0%</c:formatCode>
                <c:ptCount val="1"/>
                <c:pt idx="0">
                  <c:v>5.2084546652534099E-2</c:v>
                </c:pt>
              </c:numCache>
            </c:numRef>
          </c:xVal>
          <c:yVal>
            <c:numRef>
              <c:f>Graph!$C$17</c:f>
              <c:numCache>
                <c:formatCode>0.0%</c:formatCode>
                <c:ptCount val="1"/>
                <c:pt idx="0">
                  <c:v>0.20510497900338631</c:v>
                </c:pt>
              </c:numCache>
            </c:numRef>
          </c:yVal>
          <c:smooth val="0"/>
        </c:ser>
        <c:dLbls>
          <c:showLegendKey val="0"/>
          <c:showVal val="1"/>
          <c:showCatName val="0"/>
          <c:showSerName val="0"/>
          <c:showPercent val="0"/>
          <c:showBubbleSize val="0"/>
        </c:dLbls>
        <c:axId val="87051648"/>
        <c:axId val="87078400"/>
      </c:scatterChart>
      <c:valAx>
        <c:axId val="87051648"/>
        <c:scaling>
          <c:orientation val="minMax"/>
          <c:max val="0.2"/>
          <c:min val="2.5000000000000005E-2"/>
        </c:scaling>
        <c:delete val="0"/>
        <c:axPos val="b"/>
        <c:majorGridlines>
          <c:spPr>
            <a:ln w="3175">
              <a:solidFill>
                <a:schemeClr val="accent6"/>
              </a:solidFill>
            </a:ln>
          </c:spPr>
        </c:majorGridlines>
        <c:title>
          <c:tx>
            <c:rich>
              <a:bodyPr/>
              <a:lstStyle/>
              <a:p>
                <a:pPr>
                  <a:defRPr sz="900"/>
                </a:pPr>
                <a:r>
                  <a:rPr lang="en-US" sz="900" dirty="0" smtClean="0"/>
                  <a:t>FIVE YEAR STANDARD DEVIATION OF ROE</a:t>
                </a:r>
                <a:endParaRPr lang="en-US" sz="900" dirty="0"/>
              </a:p>
            </c:rich>
          </c:tx>
          <c:layout>
            <c:manualLayout>
              <c:xMode val="edge"/>
              <c:yMode val="edge"/>
              <c:x val="0.40393084831202819"/>
              <c:y val="0.92910162759693371"/>
            </c:manualLayout>
          </c:layout>
          <c:overlay val="0"/>
        </c:title>
        <c:numFmt formatCode="0.0%" sourceLinked="1"/>
        <c:majorTickMark val="none"/>
        <c:minorTickMark val="none"/>
        <c:tickLblPos val="low"/>
        <c:txPr>
          <a:bodyPr rot="0" vert="horz"/>
          <a:lstStyle/>
          <a:p>
            <a:pPr>
              <a:defRPr sz="900"/>
            </a:pPr>
            <a:endParaRPr lang="en-US"/>
          </a:p>
        </c:txPr>
        <c:crossAx val="87078400"/>
        <c:crosses val="autoZero"/>
        <c:crossBetween val="midCat"/>
        <c:majorUnit val="2.5000000000000005E-2"/>
      </c:valAx>
      <c:valAx>
        <c:axId val="87078400"/>
        <c:scaling>
          <c:orientation val="minMax"/>
          <c:max val="0.25"/>
          <c:min val="0"/>
        </c:scaling>
        <c:delete val="0"/>
        <c:axPos val="l"/>
        <c:majorGridlines>
          <c:spPr>
            <a:ln w="3175">
              <a:solidFill>
                <a:schemeClr val="accent6"/>
              </a:solidFill>
            </a:ln>
          </c:spPr>
        </c:majorGridlines>
        <c:title>
          <c:tx>
            <c:rich>
              <a:bodyPr/>
              <a:lstStyle/>
              <a:p>
                <a:pPr>
                  <a:defRPr sz="900"/>
                </a:pPr>
                <a:r>
                  <a:rPr lang="en-US" sz="900" dirty="0" smtClean="0"/>
                  <a:t> FIVE YEAR ROE </a:t>
                </a:r>
                <a:r>
                  <a:rPr lang="en-US" sz="900" baseline="30000" dirty="0" smtClean="0"/>
                  <a:t>(2)</a:t>
                </a:r>
                <a:r>
                  <a:rPr lang="en-US" sz="900" dirty="0" smtClean="0"/>
                  <a:t> </a:t>
                </a:r>
                <a:endParaRPr lang="en-US" sz="900" dirty="0"/>
              </a:p>
            </c:rich>
          </c:tx>
          <c:layout>
            <c:manualLayout>
              <c:xMode val="edge"/>
              <c:yMode val="edge"/>
              <c:x val="3.6835132796692624E-3"/>
              <c:y val="0.33730374655341328"/>
            </c:manualLayout>
          </c:layout>
          <c:overlay val="0"/>
        </c:title>
        <c:numFmt formatCode="0%" sourceLinked="0"/>
        <c:majorTickMark val="none"/>
        <c:minorTickMark val="none"/>
        <c:tickLblPos val="nextTo"/>
        <c:txPr>
          <a:bodyPr rot="0" vert="horz"/>
          <a:lstStyle/>
          <a:p>
            <a:pPr>
              <a:defRPr sz="900"/>
            </a:pPr>
            <a:endParaRPr lang="en-US"/>
          </a:p>
        </c:txPr>
        <c:crossAx val="87051648"/>
        <c:crossesAt val="2.5000000000000005E-2"/>
        <c:crossBetween val="midCat"/>
      </c:valAx>
      <c:spPr>
        <a:noFill/>
        <a:ln>
          <a:solidFill>
            <a:srgbClr val="7F7F7F"/>
          </a:solidFill>
        </a:ln>
      </c:spPr>
    </c:plotArea>
    <c:plotVisOnly val="1"/>
    <c:dispBlanksAs val="gap"/>
    <c:showDLblsOverMax val="0"/>
  </c:chart>
  <c:txPr>
    <a:bodyPr/>
    <a:lstStyle/>
    <a:p>
      <a:pPr>
        <a:defRPr sz="1000" b="0" i="0" u="none" strike="noStrike" baseline="0">
          <a:solidFill>
            <a:schemeClr val="tx2"/>
          </a:solidFill>
          <a:latin typeface="Bliss 2 Regular" pitchFamily="50" charset="0"/>
          <a:ea typeface="Calibri"/>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746534032263"/>
          <c:y val="4.5643493064245463E-2"/>
          <c:w val="0.84937979829789856"/>
          <c:h val="0.74717429842452676"/>
        </c:manualLayout>
      </c:layout>
      <c:lineChart>
        <c:grouping val="standard"/>
        <c:varyColors val="0"/>
        <c:ser>
          <c:idx val="0"/>
          <c:order val="0"/>
          <c:tx>
            <c:strRef>
              <c:f>Sheet1!$B$1</c:f>
              <c:strCache>
                <c:ptCount val="1"/>
                <c:pt idx="0">
                  <c:v>S&amp;P 500 </c:v>
                </c:pt>
              </c:strCache>
            </c:strRef>
          </c:tx>
          <c:spPr>
            <a:ln>
              <a:solidFill>
                <a:srgbClr val="A6A6A6"/>
              </a:solidFill>
            </a:ln>
          </c:spPr>
          <c:marker>
            <c:symbol val="none"/>
          </c:marker>
          <c:cat>
            <c:numRef>
              <c:f>Sheet1!$A$2:$A$36</c:f>
              <c:numCache>
                <c:formatCode>m/d/yyyy</c:formatCode>
                <c:ptCount val="35"/>
                <c:pt idx="0">
                  <c:v>38716</c:v>
                </c:pt>
                <c:pt idx="1">
                  <c:v>38807</c:v>
                </c:pt>
                <c:pt idx="2">
                  <c:v>38898</c:v>
                </c:pt>
                <c:pt idx="3">
                  <c:v>38989</c:v>
                </c:pt>
                <c:pt idx="4">
                  <c:v>39080</c:v>
                </c:pt>
                <c:pt idx="5">
                  <c:v>39171</c:v>
                </c:pt>
                <c:pt idx="6">
                  <c:v>39262</c:v>
                </c:pt>
                <c:pt idx="7">
                  <c:v>39353</c:v>
                </c:pt>
                <c:pt idx="8">
                  <c:v>39447</c:v>
                </c:pt>
                <c:pt idx="9">
                  <c:v>39538</c:v>
                </c:pt>
                <c:pt idx="10">
                  <c:v>39629</c:v>
                </c:pt>
                <c:pt idx="11">
                  <c:v>39721</c:v>
                </c:pt>
                <c:pt idx="12">
                  <c:v>39813</c:v>
                </c:pt>
                <c:pt idx="13">
                  <c:v>39903</c:v>
                </c:pt>
                <c:pt idx="14">
                  <c:v>39994</c:v>
                </c:pt>
                <c:pt idx="15">
                  <c:v>40086</c:v>
                </c:pt>
                <c:pt idx="16">
                  <c:v>40178</c:v>
                </c:pt>
                <c:pt idx="17">
                  <c:v>40268</c:v>
                </c:pt>
                <c:pt idx="18">
                  <c:v>40359</c:v>
                </c:pt>
                <c:pt idx="19">
                  <c:v>40451</c:v>
                </c:pt>
                <c:pt idx="20">
                  <c:v>40543</c:v>
                </c:pt>
                <c:pt idx="21">
                  <c:v>40633</c:v>
                </c:pt>
                <c:pt idx="22">
                  <c:v>40724</c:v>
                </c:pt>
                <c:pt idx="23">
                  <c:v>40816</c:v>
                </c:pt>
                <c:pt idx="24">
                  <c:v>40907</c:v>
                </c:pt>
                <c:pt idx="25">
                  <c:v>40998</c:v>
                </c:pt>
                <c:pt idx="26">
                  <c:v>41089</c:v>
                </c:pt>
                <c:pt idx="27">
                  <c:v>41180</c:v>
                </c:pt>
                <c:pt idx="28">
                  <c:v>41274</c:v>
                </c:pt>
                <c:pt idx="29">
                  <c:v>41362</c:v>
                </c:pt>
                <c:pt idx="30">
                  <c:v>41453</c:v>
                </c:pt>
                <c:pt idx="31">
                  <c:v>41547</c:v>
                </c:pt>
                <c:pt idx="32">
                  <c:v>41639</c:v>
                </c:pt>
                <c:pt idx="33">
                  <c:v>41729</c:v>
                </c:pt>
                <c:pt idx="34">
                  <c:v>41820</c:v>
                </c:pt>
              </c:numCache>
            </c:numRef>
          </c:cat>
          <c:val>
            <c:numRef>
              <c:f>Sheet1!$B$2:$B$36</c:f>
              <c:numCache>
                <c:formatCode>General</c:formatCode>
                <c:ptCount val="35"/>
                <c:pt idx="0">
                  <c:v>0</c:v>
                </c:pt>
                <c:pt idx="1">
                  <c:v>4.2076000000000002</c:v>
                </c:pt>
                <c:pt idx="2">
                  <c:v>2.7138</c:v>
                </c:pt>
                <c:pt idx="3">
                  <c:v>8.5143000000000004</c:v>
                </c:pt>
                <c:pt idx="4">
                  <c:v>15.7814</c:v>
                </c:pt>
                <c:pt idx="5">
                  <c:v>16.552399999999999</c:v>
                </c:pt>
                <c:pt idx="6">
                  <c:v>23.886500000000002</c:v>
                </c:pt>
                <c:pt idx="7">
                  <c:v>26.406099999999999</c:v>
                </c:pt>
                <c:pt idx="8">
                  <c:v>22.317399999999999</c:v>
                </c:pt>
                <c:pt idx="9">
                  <c:v>10.775399999999999</c:v>
                </c:pt>
                <c:pt idx="10">
                  <c:v>7.7958999999999996</c:v>
                </c:pt>
                <c:pt idx="11">
                  <c:v>-1.1754</c:v>
                </c:pt>
                <c:pt idx="12">
                  <c:v>-22.8611</c:v>
                </c:pt>
                <c:pt idx="13">
                  <c:v>-31.352699999999999</c:v>
                </c:pt>
                <c:pt idx="14">
                  <c:v>-20.436599999999999</c:v>
                </c:pt>
                <c:pt idx="15">
                  <c:v>-8.0536999999999992</c:v>
                </c:pt>
                <c:pt idx="16">
                  <c:v>-2.5065</c:v>
                </c:pt>
                <c:pt idx="17">
                  <c:v>2.7241</c:v>
                </c:pt>
                <c:pt idx="18">
                  <c:v>-8.9719999999999995</c:v>
                </c:pt>
                <c:pt idx="19">
                  <c:v>1.2889999999999999</c:v>
                </c:pt>
                <c:pt idx="20">
                  <c:v>12.223700000000001</c:v>
                </c:pt>
                <c:pt idx="21">
                  <c:v>18.861799999999999</c:v>
                </c:pt>
                <c:pt idx="22">
                  <c:v>18.9895</c:v>
                </c:pt>
                <c:pt idx="23">
                  <c:v>2.5257000000000001</c:v>
                </c:pt>
                <c:pt idx="24">
                  <c:v>14.632999999999999</c:v>
                </c:pt>
                <c:pt idx="25">
                  <c:v>29.031500000000001</c:v>
                </c:pt>
                <c:pt idx="26">
                  <c:v>25.471699999999998</c:v>
                </c:pt>
                <c:pt idx="27">
                  <c:v>33.424500000000002</c:v>
                </c:pt>
                <c:pt idx="28">
                  <c:v>33.0092</c:v>
                </c:pt>
                <c:pt idx="29">
                  <c:v>47.0871</c:v>
                </c:pt>
                <c:pt idx="30">
                  <c:v>51.384</c:v>
                </c:pt>
                <c:pt idx="31">
                  <c:v>58.777099999999997</c:v>
                </c:pt>
                <c:pt idx="32">
                  <c:v>74.099999999999994</c:v>
                </c:pt>
                <c:pt idx="33">
                  <c:v>77.245999999999995</c:v>
                </c:pt>
                <c:pt idx="34">
                  <c:v>86.522000000000006</c:v>
                </c:pt>
              </c:numCache>
            </c:numRef>
          </c:val>
          <c:smooth val="0"/>
        </c:ser>
        <c:ser>
          <c:idx val="1"/>
          <c:order val="1"/>
          <c:tx>
            <c:strRef>
              <c:f>Sheet1!$C$1</c:f>
              <c:strCache>
                <c:ptCount val="1"/>
                <c:pt idx="0">
                  <c:v>FTSE 250 </c:v>
                </c:pt>
              </c:strCache>
            </c:strRef>
          </c:tx>
          <c:spPr>
            <a:ln>
              <a:solidFill>
                <a:srgbClr val="7F7F7F"/>
              </a:solidFill>
            </a:ln>
          </c:spPr>
          <c:marker>
            <c:symbol val="none"/>
          </c:marker>
          <c:cat>
            <c:numRef>
              <c:f>Sheet1!$A$2:$A$36</c:f>
              <c:numCache>
                <c:formatCode>m/d/yyyy</c:formatCode>
                <c:ptCount val="35"/>
                <c:pt idx="0">
                  <c:v>38716</c:v>
                </c:pt>
                <c:pt idx="1">
                  <c:v>38807</c:v>
                </c:pt>
                <c:pt idx="2">
                  <c:v>38898</c:v>
                </c:pt>
                <c:pt idx="3">
                  <c:v>38989</c:v>
                </c:pt>
                <c:pt idx="4">
                  <c:v>39080</c:v>
                </c:pt>
                <c:pt idx="5">
                  <c:v>39171</c:v>
                </c:pt>
                <c:pt idx="6">
                  <c:v>39262</c:v>
                </c:pt>
                <c:pt idx="7">
                  <c:v>39353</c:v>
                </c:pt>
                <c:pt idx="8">
                  <c:v>39447</c:v>
                </c:pt>
                <c:pt idx="9">
                  <c:v>39538</c:v>
                </c:pt>
                <c:pt idx="10">
                  <c:v>39629</c:v>
                </c:pt>
                <c:pt idx="11">
                  <c:v>39721</c:v>
                </c:pt>
                <c:pt idx="12">
                  <c:v>39813</c:v>
                </c:pt>
                <c:pt idx="13">
                  <c:v>39903</c:v>
                </c:pt>
                <c:pt idx="14">
                  <c:v>39994</c:v>
                </c:pt>
                <c:pt idx="15">
                  <c:v>40086</c:v>
                </c:pt>
                <c:pt idx="16">
                  <c:v>40178</c:v>
                </c:pt>
                <c:pt idx="17">
                  <c:v>40268</c:v>
                </c:pt>
                <c:pt idx="18">
                  <c:v>40359</c:v>
                </c:pt>
                <c:pt idx="19">
                  <c:v>40451</c:v>
                </c:pt>
                <c:pt idx="20">
                  <c:v>40543</c:v>
                </c:pt>
                <c:pt idx="21">
                  <c:v>40633</c:v>
                </c:pt>
                <c:pt idx="22">
                  <c:v>40724</c:v>
                </c:pt>
                <c:pt idx="23">
                  <c:v>40816</c:v>
                </c:pt>
                <c:pt idx="24">
                  <c:v>40907</c:v>
                </c:pt>
                <c:pt idx="25">
                  <c:v>40998</c:v>
                </c:pt>
                <c:pt idx="26">
                  <c:v>41089</c:v>
                </c:pt>
                <c:pt idx="27">
                  <c:v>41180</c:v>
                </c:pt>
                <c:pt idx="28">
                  <c:v>41274</c:v>
                </c:pt>
                <c:pt idx="29">
                  <c:v>41362</c:v>
                </c:pt>
                <c:pt idx="30">
                  <c:v>41453</c:v>
                </c:pt>
                <c:pt idx="31">
                  <c:v>41547</c:v>
                </c:pt>
                <c:pt idx="32">
                  <c:v>41639</c:v>
                </c:pt>
                <c:pt idx="33">
                  <c:v>41729</c:v>
                </c:pt>
                <c:pt idx="34">
                  <c:v>41820</c:v>
                </c:pt>
              </c:numCache>
            </c:numRef>
          </c:cat>
          <c:val>
            <c:numRef>
              <c:f>Sheet1!$C$2:$C$36</c:f>
              <c:numCache>
                <c:formatCode>General</c:formatCode>
                <c:ptCount val="35"/>
                <c:pt idx="0">
                  <c:v>0</c:v>
                </c:pt>
                <c:pt idx="1">
                  <c:v>14.0779</c:v>
                </c:pt>
                <c:pt idx="2">
                  <c:v>17.0855</c:v>
                </c:pt>
                <c:pt idx="3">
                  <c:v>26.785399999999999</c:v>
                </c:pt>
                <c:pt idx="4">
                  <c:v>49.191499999999998</c:v>
                </c:pt>
                <c:pt idx="5">
                  <c:v>57.875</c:v>
                </c:pt>
                <c:pt idx="6">
                  <c:v>60.384599999999999</c:v>
                </c:pt>
                <c:pt idx="7">
                  <c:v>57.214799999999997</c:v>
                </c:pt>
                <c:pt idx="8">
                  <c:v>48.540500000000002</c:v>
                </c:pt>
                <c:pt idx="9">
                  <c:v>41.354700000000001</c:v>
                </c:pt>
                <c:pt idx="10">
                  <c:v>31.387899999999998</c:v>
                </c:pt>
                <c:pt idx="11">
                  <c:v>2.5566</c:v>
                </c:pt>
                <c:pt idx="12">
                  <c:v>-31.538799999999998</c:v>
                </c:pt>
                <c:pt idx="13">
                  <c:v>-32.2699</c:v>
                </c:pt>
                <c:pt idx="14">
                  <c:v>-8.4158000000000008</c:v>
                </c:pt>
                <c:pt idx="15">
                  <c:v>10.819900000000001</c:v>
                </c:pt>
                <c:pt idx="16">
                  <c:v>14.451000000000001</c:v>
                </c:pt>
                <c:pt idx="17">
                  <c:v>18.384399999999999</c:v>
                </c:pt>
                <c:pt idx="18">
                  <c:v>8.4483999999999995</c:v>
                </c:pt>
                <c:pt idx="19">
                  <c:v>29.186499999999999</c:v>
                </c:pt>
                <c:pt idx="20">
                  <c:v>41.325200000000002</c:v>
                </c:pt>
                <c:pt idx="21">
                  <c:v>46.7117</c:v>
                </c:pt>
                <c:pt idx="22">
                  <c:v>52.790500000000002</c:v>
                </c:pt>
                <c:pt idx="23">
                  <c:v>23.695699999999999</c:v>
                </c:pt>
                <c:pt idx="24">
                  <c:v>27.156500000000001</c:v>
                </c:pt>
                <c:pt idx="25">
                  <c:v>50.487099999999998</c:v>
                </c:pt>
                <c:pt idx="26">
                  <c:v>41.642299999999999</c:v>
                </c:pt>
                <c:pt idx="27">
                  <c:v>57.902900000000002</c:v>
                </c:pt>
                <c:pt idx="28">
                  <c:v>68.466800000000006</c:v>
                </c:pt>
                <c:pt idx="29">
                  <c:v>78.247500000000002</c:v>
                </c:pt>
                <c:pt idx="30">
                  <c:v>78.863100000000003</c:v>
                </c:pt>
                <c:pt idx="31">
                  <c:v>107.4136</c:v>
                </c:pt>
                <c:pt idx="32">
                  <c:v>123.46</c:v>
                </c:pt>
                <c:pt idx="33">
                  <c:v>130.63999999999999</c:v>
                </c:pt>
                <c:pt idx="34">
                  <c:v>130.91419999999999</c:v>
                </c:pt>
              </c:numCache>
            </c:numRef>
          </c:val>
          <c:smooth val="0"/>
        </c:ser>
        <c:ser>
          <c:idx val="2"/>
          <c:order val="2"/>
          <c:tx>
            <c:strRef>
              <c:f>Sheet1!$D$1</c:f>
              <c:strCache>
                <c:ptCount val="1"/>
                <c:pt idx="0">
                  <c:v>FTSE 350 Insurance</c:v>
                </c:pt>
              </c:strCache>
            </c:strRef>
          </c:tx>
          <c:spPr>
            <a:ln>
              <a:solidFill>
                <a:schemeClr val="accent6">
                  <a:lumMod val="60000"/>
                  <a:lumOff val="40000"/>
                </a:schemeClr>
              </a:solidFill>
            </a:ln>
          </c:spPr>
          <c:marker>
            <c:symbol val="none"/>
          </c:marker>
          <c:cat>
            <c:numRef>
              <c:f>Sheet1!$A$2:$A$36</c:f>
              <c:numCache>
                <c:formatCode>m/d/yyyy</c:formatCode>
                <c:ptCount val="35"/>
                <c:pt idx="0">
                  <c:v>38716</c:v>
                </c:pt>
                <c:pt idx="1">
                  <c:v>38807</c:v>
                </c:pt>
                <c:pt idx="2">
                  <c:v>38898</c:v>
                </c:pt>
                <c:pt idx="3">
                  <c:v>38989</c:v>
                </c:pt>
                <c:pt idx="4">
                  <c:v>39080</c:v>
                </c:pt>
                <c:pt idx="5">
                  <c:v>39171</c:v>
                </c:pt>
                <c:pt idx="6">
                  <c:v>39262</c:v>
                </c:pt>
                <c:pt idx="7">
                  <c:v>39353</c:v>
                </c:pt>
                <c:pt idx="8">
                  <c:v>39447</c:v>
                </c:pt>
                <c:pt idx="9">
                  <c:v>39538</c:v>
                </c:pt>
                <c:pt idx="10">
                  <c:v>39629</c:v>
                </c:pt>
                <c:pt idx="11">
                  <c:v>39721</c:v>
                </c:pt>
                <c:pt idx="12">
                  <c:v>39813</c:v>
                </c:pt>
                <c:pt idx="13">
                  <c:v>39903</c:v>
                </c:pt>
                <c:pt idx="14">
                  <c:v>39994</c:v>
                </c:pt>
                <c:pt idx="15">
                  <c:v>40086</c:v>
                </c:pt>
                <c:pt idx="16">
                  <c:v>40178</c:v>
                </c:pt>
                <c:pt idx="17">
                  <c:v>40268</c:v>
                </c:pt>
                <c:pt idx="18">
                  <c:v>40359</c:v>
                </c:pt>
                <c:pt idx="19">
                  <c:v>40451</c:v>
                </c:pt>
                <c:pt idx="20">
                  <c:v>40543</c:v>
                </c:pt>
                <c:pt idx="21">
                  <c:v>40633</c:v>
                </c:pt>
                <c:pt idx="22">
                  <c:v>40724</c:v>
                </c:pt>
                <c:pt idx="23">
                  <c:v>40816</c:v>
                </c:pt>
                <c:pt idx="24">
                  <c:v>40907</c:v>
                </c:pt>
                <c:pt idx="25">
                  <c:v>40998</c:v>
                </c:pt>
                <c:pt idx="26">
                  <c:v>41089</c:v>
                </c:pt>
                <c:pt idx="27">
                  <c:v>41180</c:v>
                </c:pt>
                <c:pt idx="28">
                  <c:v>41274</c:v>
                </c:pt>
                <c:pt idx="29">
                  <c:v>41362</c:v>
                </c:pt>
                <c:pt idx="30">
                  <c:v>41453</c:v>
                </c:pt>
                <c:pt idx="31">
                  <c:v>41547</c:v>
                </c:pt>
                <c:pt idx="32">
                  <c:v>41639</c:v>
                </c:pt>
                <c:pt idx="33">
                  <c:v>41729</c:v>
                </c:pt>
                <c:pt idx="34">
                  <c:v>41820</c:v>
                </c:pt>
              </c:numCache>
            </c:numRef>
          </c:cat>
          <c:val>
            <c:numRef>
              <c:f>Sheet1!$D$2:$D$36</c:f>
              <c:numCache>
                <c:formatCode>General</c:formatCode>
                <c:ptCount val="35"/>
                <c:pt idx="0">
                  <c:v>0</c:v>
                </c:pt>
                <c:pt idx="1">
                  <c:v>17.7408</c:v>
                </c:pt>
                <c:pt idx="2">
                  <c:v>15.234299999999999</c:v>
                </c:pt>
                <c:pt idx="3">
                  <c:v>25.826499999999999</c:v>
                </c:pt>
                <c:pt idx="4">
                  <c:v>41.628900000000002</c:v>
                </c:pt>
                <c:pt idx="5">
                  <c:v>40.993299999999998</c:v>
                </c:pt>
                <c:pt idx="6">
                  <c:v>43.386299999999999</c:v>
                </c:pt>
                <c:pt idx="7">
                  <c:v>45.5608</c:v>
                </c:pt>
                <c:pt idx="8">
                  <c:v>35.291400000000003</c:v>
                </c:pt>
                <c:pt idx="9">
                  <c:v>22.840599999999998</c:v>
                </c:pt>
                <c:pt idx="10">
                  <c:v>4.8239999999999998</c:v>
                </c:pt>
                <c:pt idx="11">
                  <c:v>-3.8609</c:v>
                </c:pt>
                <c:pt idx="12">
                  <c:v>-32.030200000000001</c:v>
                </c:pt>
                <c:pt idx="13">
                  <c:v>-47.261099999999999</c:v>
                </c:pt>
                <c:pt idx="14">
                  <c:v>-25.9754</c:v>
                </c:pt>
                <c:pt idx="15">
                  <c:v>-4.3535000000000004</c:v>
                </c:pt>
                <c:pt idx="16">
                  <c:v>-5.2342000000000004</c:v>
                </c:pt>
                <c:pt idx="17">
                  <c:v>-10.7193</c:v>
                </c:pt>
                <c:pt idx="18">
                  <c:v>-19.485099999999999</c:v>
                </c:pt>
                <c:pt idx="19">
                  <c:v>4.4108000000000001</c:v>
                </c:pt>
                <c:pt idx="20">
                  <c:v>2.0331000000000001</c:v>
                </c:pt>
                <c:pt idx="21">
                  <c:v>16.010300000000001</c:v>
                </c:pt>
                <c:pt idx="22">
                  <c:v>19.6325</c:v>
                </c:pt>
                <c:pt idx="23">
                  <c:v>-4.9641000000000002</c:v>
                </c:pt>
                <c:pt idx="24">
                  <c:v>0.75760000000000005</c:v>
                </c:pt>
                <c:pt idx="25">
                  <c:v>20.778300000000002</c:v>
                </c:pt>
                <c:pt idx="26">
                  <c:v>14.9008</c:v>
                </c:pt>
                <c:pt idx="27">
                  <c:v>32.093299999999999</c:v>
                </c:pt>
                <c:pt idx="28">
                  <c:v>46.412100000000002</c:v>
                </c:pt>
                <c:pt idx="29">
                  <c:v>53.009399999999999</c:v>
                </c:pt>
                <c:pt idx="30">
                  <c:v>57.478900000000003</c:v>
                </c:pt>
                <c:pt idx="31">
                  <c:v>81.475800000000007</c:v>
                </c:pt>
                <c:pt idx="32">
                  <c:v>101.6</c:v>
                </c:pt>
                <c:pt idx="33">
                  <c:v>102.06</c:v>
                </c:pt>
                <c:pt idx="34">
                  <c:v>117.52</c:v>
                </c:pt>
              </c:numCache>
            </c:numRef>
          </c:val>
          <c:smooth val="0"/>
        </c:ser>
        <c:ser>
          <c:idx val="3"/>
          <c:order val="3"/>
          <c:tx>
            <c:strRef>
              <c:f>Sheet1!$E$1</c:f>
              <c:strCache>
                <c:ptCount val="1"/>
                <c:pt idx="0">
                  <c:v>S&amp;P Financials</c:v>
                </c:pt>
              </c:strCache>
            </c:strRef>
          </c:tx>
          <c:spPr>
            <a:ln>
              <a:solidFill>
                <a:srgbClr val="5F5F5F"/>
              </a:solidFill>
            </a:ln>
          </c:spPr>
          <c:marker>
            <c:symbol val="none"/>
          </c:marker>
          <c:cat>
            <c:numRef>
              <c:f>Sheet1!$A$2:$A$36</c:f>
              <c:numCache>
                <c:formatCode>m/d/yyyy</c:formatCode>
                <c:ptCount val="35"/>
                <c:pt idx="0">
                  <c:v>38716</c:v>
                </c:pt>
                <c:pt idx="1">
                  <c:v>38807</c:v>
                </c:pt>
                <c:pt idx="2">
                  <c:v>38898</c:v>
                </c:pt>
                <c:pt idx="3">
                  <c:v>38989</c:v>
                </c:pt>
                <c:pt idx="4">
                  <c:v>39080</c:v>
                </c:pt>
                <c:pt idx="5">
                  <c:v>39171</c:v>
                </c:pt>
                <c:pt idx="6">
                  <c:v>39262</c:v>
                </c:pt>
                <c:pt idx="7">
                  <c:v>39353</c:v>
                </c:pt>
                <c:pt idx="8">
                  <c:v>39447</c:v>
                </c:pt>
                <c:pt idx="9">
                  <c:v>39538</c:v>
                </c:pt>
                <c:pt idx="10">
                  <c:v>39629</c:v>
                </c:pt>
                <c:pt idx="11">
                  <c:v>39721</c:v>
                </c:pt>
                <c:pt idx="12">
                  <c:v>39813</c:v>
                </c:pt>
                <c:pt idx="13">
                  <c:v>39903</c:v>
                </c:pt>
                <c:pt idx="14">
                  <c:v>39994</c:v>
                </c:pt>
                <c:pt idx="15">
                  <c:v>40086</c:v>
                </c:pt>
                <c:pt idx="16">
                  <c:v>40178</c:v>
                </c:pt>
                <c:pt idx="17">
                  <c:v>40268</c:v>
                </c:pt>
                <c:pt idx="18">
                  <c:v>40359</c:v>
                </c:pt>
                <c:pt idx="19">
                  <c:v>40451</c:v>
                </c:pt>
                <c:pt idx="20">
                  <c:v>40543</c:v>
                </c:pt>
                <c:pt idx="21">
                  <c:v>40633</c:v>
                </c:pt>
                <c:pt idx="22">
                  <c:v>40724</c:v>
                </c:pt>
                <c:pt idx="23">
                  <c:v>40816</c:v>
                </c:pt>
                <c:pt idx="24">
                  <c:v>40907</c:v>
                </c:pt>
                <c:pt idx="25">
                  <c:v>40998</c:v>
                </c:pt>
                <c:pt idx="26">
                  <c:v>41089</c:v>
                </c:pt>
                <c:pt idx="27">
                  <c:v>41180</c:v>
                </c:pt>
                <c:pt idx="28">
                  <c:v>41274</c:v>
                </c:pt>
                <c:pt idx="29">
                  <c:v>41362</c:v>
                </c:pt>
                <c:pt idx="30">
                  <c:v>41453</c:v>
                </c:pt>
                <c:pt idx="31">
                  <c:v>41547</c:v>
                </c:pt>
                <c:pt idx="32">
                  <c:v>41639</c:v>
                </c:pt>
                <c:pt idx="33">
                  <c:v>41729</c:v>
                </c:pt>
                <c:pt idx="34">
                  <c:v>41820</c:v>
                </c:pt>
              </c:numCache>
            </c:numRef>
          </c:cat>
          <c:val>
            <c:numRef>
              <c:f>Sheet1!$E$2:$E$36</c:f>
              <c:numCache>
                <c:formatCode>General</c:formatCode>
                <c:ptCount val="35"/>
                <c:pt idx="0">
                  <c:v>0</c:v>
                </c:pt>
                <c:pt idx="1">
                  <c:v>3.2364999999999999</c:v>
                </c:pt>
                <c:pt idx="2">
                  <c:v>3.1107999999999998</c:v>
                </c:pt>
                <c:pt idx="3">
                  <c:v>11.3177</c:v>
                </c:pt>
                <c:pt idx="4">
                  <c:v>19.155899999999999</c:v>
                </c:pt>
                <c:pt idx="5">
                  <c:v>15.781499999999999</c:v>
                </c:pt>
                <c:pt idx="6">
                  <c:v>18.251200000000001</c:v>
                </c:pt>
                <c:pt idx="7">
                  <c:v>13.309100000000001</c:v>
                </c:pt>
                <c:pt idx="8">
                  <c:v>-2.8344</c:v>
                </c:pt>
                <c:pt idx="9">
                  <c:v>-16.359400000000001</c:v>
                </c:pt>
                <c:pt idx="10">
                  <c:v>-31.5563</c:v>
                </c:pt>
                <c:pt idx="11">
                  <c:v>-30.957100000000001</c:v>
                </c:pt>
                <c:pt idx="12">
                  <c:v>-56.394100000000002</c:v>
                </c:pt>
                <c:pt idx="13">
                  <c:v>-68.949100000000001</c:v>
                </c:pt>
                <c:pt idx="14">
                  <c:v>-57.884500000000003</c:v>
                </c:pt>
                <c:pt idx="15">
                  <c:v>-47.152000000000001</c:v>
                </c:pt>
                <c:pt idx="16">
                  <c:v>-48.9009</c:v>
                </c:pt>
                <c:pt idx="17">
                  <c:v>-43.212400000000002</c:v>
                </c:pt>
                <c:pt idx="18">
                  <c:v>-50.773400000000002</c:v>
                </c:pt>
                <c:pt idx="19">
                  <c:v>-48.641300000000001</c:v>
                </c:pt>
                <c:pt idx="20">
                  <c:v>-42.689399999999999</c:v>
                </c:pt>
                <c:pt idx="21">
                  <c:v>-40.933300000000003</c:v>
                </c:pt>
                <c:pt idx="22">
                  <c:v>-44.4255</c:v>
                </c:pt>
                <c:pt idx="23">
                  <c:v>-57.067399999999999</c:v>
                </c:pt>
                <c:pt idx="24">
                  <c:v>-52.4193</c:v>
                </c:pt>
                <c:pt idx="25">
                  <c:v>-41.9514</c:v>
                </c:pt>
                <c:pt idx="26">
                  <c:v>-45.912399999999998</c:v>
                </c:pt>
                <c:pt idx="27">
                  <c:v>-42.1646</c:v>
                </c:pt>
                <c:pt idx="28">
                  <c:v>-38.708300000000001</c:v>
                </c:pt>
                <c:pt idx="29">
                  <c:v>-31.720600000000001</c:v>
                </c:pt>
                <c:pt idx="30">
                  <c:v>-26.775099999999998</c:v>
                </c:pt>
                <c:pt idx="31">
                  <c:v>-25.011500000000002</c:v>
                </c:pt>
                <c:pt idx="32">
                  <c:v>-17.3</c:v>
                </c:pt>
                <c:pt idx="33">
                  <c:v>-15.14</c:v>
                </c:pt>
                <c:pt idx="34">
                  <c:v>-13.19</c:v>
                </c:pt>
              </c:numCache>
            </c:numRef>
          </c:val>
          <c:smooth val="0"/>
        </c:ser>
        <c:ser>
          <c:idx val="4"/>
          <c:order val="4"/>
          <c:tx>
            <c:strRef>
              <c:f>Sheet1!$F$1</c:f>
              <c:strCache>
                <c:ptCount val="1"/>
                <c:pt idx="0">
                  <c:v>S&amp;P Banking </c:v>
                </c:pt>
              </c:strCache>
            </c:strRef>
          </c:tx>
          <c:spPr>
            <a:ln>
              <a:solidFill>
                <a:schemeClr val="accent6">
                  <a:lumMod val="50000"/>
                </a:schemeClr>
              </a:solidFill>
            </a:ln>
          </c:spPr>
          <c:marker>
            <c:symbol val="none"/>
          </c:marker>
          <c:cat>
            <c:numRef>
              <c:f>Sheet1!$A$2:$A$36</c:f>
              <c:numCache>
                <c:formatCode>m/d/yyyy</c:formatCode>
                <c:ptCount val="35"/>
                <c:pt idx="0">
                  <c:v>38716</c:v>
                </c:pt>
                <c:pt idx="1">
                  <c:v>38807</c:v>
                </c:pt>
                <c:pt idx="2">
                  <c:v>38898</c:v>
                </c:pt>
                <c:pt idx="3">
                  <c:v>38989</c:v>
                </c:pt>
                <c:pt idx="4">
                  <c:v>39080</c:v>
                </c:pt>
                <c:pt idx="5">
                  <c:v>39171</c:v>
                </c:pt>
                <c:pt idx="6">
                  <c:v>39262</c:v>
                </c:pt>
                <c:pt idx="7">
                  <c:v>39353</c:v>
                </c:pt>
                <c:pt idx="8">
                  <c:v>39447</c:v>
                </c:pt>
                <c:pt idx="9">
                  <c:v>39538</c:v>
                </c:pt>
                <c:pt idx="10">
                  <c:v>39629</c:v>
                </c:pt>
                <c:pt idx="11">
                  <c:v>39721</c:v>
                </c:pt>
                <c:pt idx="12">
                  <c:v>39813</c:v>
                </c:pt>
                <c:pt idx="13">
                  <c:v>39903</c:v>
                </c:pt>
                <c:pt idx="14">
                  <c:v>39994</c:v>
                </c:pt>
                <c:pt idx="15">
                  <c:v>40086</c:v>
                </c:pt>
                <c:pt idx="16">
                  <c:v>40178</c:v>
                </c:pt>
                <c:pt idx="17">
                  <c:v>40268</c:v>
                </c:pt>
                <c:pt idx="18">
                  <c:v>40359</c:v>
                </c:pt>
                <c:pt idx="19">
                  <c:v>40451</c:v>
                </c:pt>
                <c:pt idx="20">
                  <c:v>40543</c:v>
                </c:pt>
                <c:pt idx="21">
                  <c:v>40633</c:v>
                </c:pt>
                <c:pt idx="22">
                  <c:v>40724</c:v>
                </c:pt>
                <c:pt idx="23">
                  <c:v>40816</c:v>
                </c:pt>
                <c:pt idx="24">
                  <c:v>40907</c:v>
                </c:pt>
                <c:pt idx="25">
                  <c:v>40998</c:v>
                </c:pt>
                <c:pt idx="26">
                  <c:v>41089</c:v>
                </c:pt>
                <c:pt idx="27">
                  <c:v>41180</c:v>
                </c:pt>
                <c:pt idx="28">
                  <c:v>41274</c:v>
                </c:pt>
                <c:pt idx="29">
                  <c:v>41362</c:v>
                </c:pt>
                <c:pt idx="30">
                  <c:v>41453</c:v>
                </c:pt>
                <c:pt idx="31">
                  <c:v>41547</c:v>
                </c:pt>
                <c:pt idx="32">
                  <c:v>41639</c:v>
                </c:pt>
                <c:pt idx="33">
                  <c:v>41729</c:v>
                </c:pt>
                <c:pt idx="34">
                  <c:v>41820</c:v>
                </c:pt>
              </c:numCache>
            </c:numRef>
          </c:cat>
          <c:val>
            <c:numRef>
              <c:f>Sheet1!$F$2:$F$36</c:f>
              <c:numCache>
                <c:formatCode>General</c:formatCode>
                <c:ptCount val="35"/>
                <c:pt idx="0">
                  <c:v>0</c:v>
                </c:pt>
                <c:pt idx="1">
                  <c:v>2.3955000000000002</c:v>
                </c:pt>
                <c:pt idx="2">
                  <c:v>4.7249999999999996</c:v>
                </c:pt>
                <c:pt idx="3">
                  <c:v>11.072100000000001</c:v>
                </c:pt>
                <c:pt idx="4">
                  <c:v>16.054400000000001</c:v>
                </c:pt>
                <c:pt idx="5">
                  <c:v>11.3668</c:v>
                </c:pt>
                <c:pt idx="6">
                  <c:v>12.236800000000001</c:v>
                </c:pt>
                <c:pt idx="7">
                  <c:v>5.1117999999999997</c:v>
                </c:pt>
                <c:pt idx="8">
                  <c:v>-18.3764</c:v>
                </c:pt>
                <c:pt idx="9">
                  <c:v>-28.5822</c:v>
                </c:pt>
                <c:pt idx="10">
                  <c:v>-47.535200000000003</c:v>
                </c:pt>
                <c:pt idx="11">
                  <c:v>-44.084000000000003</c:v>
                </c:pt>
                <c:pt idx="12">
                  <c:v>-56.900100000000002</c:v>
                </c:pt>
                <c:pt idx="13">
                  <c:v>-75.879300000000001</c:v>
                </c:pt>
                <c:pt idx="14">
                  <c:v>-65.770300000000006</c:v>
                </c:pt>
                <c:pt idx="15">
                  <c:v>-58.5777</c:v>
                </c:pt>
                <c:pt idx="16">
                  <c:v>-59.688499999999998</c:v>
                </c:pt>
                <c:pt idx="17">
                  <c:v>-52.073099999999997</c:v>
                </c:pt>
                <c:pt idx="18">
                  <c:v>-58.636800000000001</c:v>
                </c:pt>
                <c:pt idx="19">
                  <c:v>-59.359000000000002</c:v>
                </c:pt>
                <c:pt idx="20">
                  <c:v>-51.688400000000001</c:v>
                </c:pt>
                <c:pt idx="21">
                  <c:v>-51.301699999999997</c:v>
                </c:pt>
                <c:pt idx="22">
                  <c:v>-55.013300000000001</c:v>
                </c:pt>
                <c:pt idx="23">
                  <c:v>-62.739699999999999</c:v>
                </c:pt>
                <c:pt idx="24">
                  <c:v>-56.805599999999998</c:v>
                </c:pt>
                <c:pt idx="25">
                  <c:v>-47.402200000000001</c:v>
                </c:pt>
                <c:pt idx="26">
                  <c:v>-48.307099999999998</c:v>
                </c:pt>
                <c:pt idx="27">
                  <c:v>-44.927</c:v>
                </c:pt>
                <c:pt idx="28">
                  <c:v>-46.377499999999998</c:v>
                </c:pt>
                <c:pt idx="29">
                  <c:v>-41.324100000000001</c:v>
                </c:pt>
                <c:pt idx="30">
                  <c:v>-34.967500000000001</c:v>
                </c:pt>
                <c:pt idx="31">
                  <c:v>-34.5916</c:v>
                </c:pt>
                <c:pt idx="32">
                  <c:v>-27.46</c:v>
                </c:pt>
                <c:pt idx="33">
                  <c:v>-21.9</c:v>
                </c:pt>
                <c:pt idx="34">
                  <c:v>-23.01</c:v>
                </c:pt>
              </c:numCache>
            </c:numRef>
          </c:val>
          <c:smooth val="0"/>
        </c:ser>
        <c:ser>
          <c:idx val="5"/>
          <c:order val="5"/>
          <c:tx>
            <c:strRef>
              <c:f>Sheet1!$G$1</c:f>
              <c:strCache>
                <c:ptCount val="1"/>
                <c:pt idx="0">
                  <c:v>Lancashire</c:v>
                </c:pt>
              </c:strCache>
            </c:strRef>
          </c:tx>
          <c:spPr>
            <a:ln>
              <a:solidFill>
                <a:srgbClr val="E46C0A"/>
              </a:solidFill>
            </a:ln>
          </c:spPr>
          <c:marker>
            <c:symbol val="none"/>
          </c:marker>
          <c:cat>
            <c:numRef>
              <c:f>Sheet1!$A$2:$A$36</c:f>
              <c:numCache>
                <c:formatCode>m/d/yyyy</c:formatCode>
                <c:ptCount val="35"/>
                <c:pt idx="0">
                  <c:v>38716</c:v>
                </c:pt>
                <c:pt idx="1">
                  <c:v>38807</c:v>
                </c:pt>
                <c:pt idx="2">
                  <c:v>38898</c:v>
                </c:pt>
                <c:pt idx="3">
                  <c:v>38989</c:v>
                </c:pt>
                <c:pt idx="4">
                  <c:v>39080</c:v>
                </c:pt>
                <c:pt idx="5">
                  <c:v>39171</c:v>
                </c:pt>
                <c:pt idx="6">
                  <c:v>39262</c:v>
                </c:pt>
                <c:pt idx="7">
                  <c:v>39353</c:v>
                </c:pt>
                <c:pt idx="8">
                  <c:v>39447</c:v>
                </c:pt>
                <c:pt idx="9">
                  <c:v>39538</c:v>
                </c:pt>
                <c:pt idx="10">
                  <c:v>39629</c:v>
                </c:pt>
                <c:pt idx="11">
                  <c:v>39721</c:v>
                </c:pt>
                <c:pt idx="12">
                  <c:v>39813</c:v>
                </c:pt>
                <c:pt idx="13">
                  <c:v>39903</c:v>
                </c:pt>
                <c:pt idx="14">
                  <c:v>39994</c:v>
                </c:pt>
                <c:pt idx="15">
                  <c:v>40086</c:v>
                </c:pt>
                <c:pt idx="16">
                  <c:v>40178</c:v>
                </c:pt>
                <c:pt idx="17">
                  <c:v>40268</c:v>
                </c:pt>
                <c:pt idx="18">
                  <c:v>40359</c:v>
                </c:pt>
                <c:pt idx="19">
                  <c:v>40451</c:v>
                </c:pt>
                <c:pt idx="20">
                  <c:v>40543</c:v>
                </c:pt>
                <c:pt idx="21">
                  <c:v>40633</c:v>
                </c:pt>
                <c:pt idx="22">
                  <c:v>40724</c:v>
                </c:pt>
                <c:pt idx="23">
                  <c:v>40816</c:v>
                </c:pt>
                <c:pt idx="24">
                  <c:v>40907</c:v>
                </c:pt>
                <c:pt idx="25">
                  <c:v>40998</c:v>
                </c:pt>
                <c:pt idx="26">
                  <c:v>41089</c:v>
                </c:pt>
                <c:pt idx="27">
                  <c:v>41180</c:v>
                </c:pt>
                <c:pt idx="28">
                  <c:v>41274</c:v>
                </c:pt>
                <c:pt idx="29">
                  <c:v>41362</c:v>
                </c:pt>
                <c:pt idx="30">
                  <c:v>41453</c:v>
                </c:pt>
                <c:pt idx="31">
                  <c:v>41547</c:v>
                </c:pt>
                <c:pt idx="32">
                  <c:v>41639</c:v>
                </c:pt>
                <c:pt idx="33">
                  <c:v>41729</c:v>
                </c:pt>
                <c:pt idx="34">
                  <c:v>41820</c:v>
                </c:pt>
              </c:numCache>
            </c:numRef>
          </c:cat>
          <c:val>
            <c:numRef>
              <c:f>Sheet1!$G$2:$G$36</c:f>
              <c:numCache>
                <c:formatCode>General</c:formatCode>
                <c:ptCount val="35"/>
                <c:pt idx="0">
                  <c:v>0</c:v>
                </c:pt>
                <c:pt idx="1">
                  <c:v>10.6</c:v>
                </c:pt>
                <c:pt idx="2">
                  <c:v>12.8</c:v>
                </c:pt>
                <c:pt idx="3">
                  <c:v>29.5</c:v>
                </c:pt>
                <c:pt idx="4">
                  <c:v>31.2</c:v>
                </c:pt>
                <c:pt idx="5">
                  <c:v>33.4</c:v>
                </c:pt>
                <c:pt idx="6">
                  <c:v>37.200000000000003</c:v>
                </c:pt>
                <c:pt idx="7">
                  <c:v>48.2</c:v>
                </c:pt>
                <c:pt idx="8">
                  <c:v>44.5</c:v>
                </c:pt>
                <c:pt idx="9">
                  <c:v>34</c:v>
                </c:pt>
                <c:pt idx="10">
                  <c:v>44.9</c:v>
                </c:pt>
                <c:pt idx="11">
                  <c:v>33.299999999999997</c:v>
                </c:pt>
                <c:pt idx="12">
                  <c:v>49.2</c:v>
                </c:pt>
                <c:pt idx="13">
                  <c:v>63.8</c:v>
                </c:pt>
                <c:pt idx="14">
                  <c:v>81.599999999999994</c:v>
                </c:pt>
                <c:pt idx="15">
                  <c:v>93.9</c:v>
                </c:pt>
                <c:pt idx="16">
                  <c:v>101.1</c:v>
                </c:pt>
                <c:pt idx="17">
                  <c:v>105.5</c:v>
                </c:pt>
                <c:pt idx="18">
                  <c:v>112.7</c:v>
                </c:pt>
                <c:pt idx="19">
                  <c:v>144.4</c:v>
                </c:pt>
                <c:pt idx="20">
                  <c:v>176.3</c:v>
                </c:pt>
                <c:pt idx="21">
                  <c:v>204.3</c:v>
                </c:pt>
                <c:pt idx="22">
                  <c:v>229.5</c:v>
                </c:pt>
                <c:pt idx="23">
                  <c:v>242.6</c:v>
                </c:pt>
                <c:pt idx="24">
                  <c:v>277.7</c:v>
                </c:pt>
                <c:pt idx="25">
                  <c:v>317.2</c:v>
                </c:pt>
                <c:pt idx="26">
                  <c:v>322.2</c:v>
                </c:pt>
                <c:pt idx="27">
                  <c:v>349.9</c:v>
                </c:pt>
                <c:pt idx="28">
                  <c:v>362.2</c:v>
                </c:pt>
                <c:pt idx="29">
                  <c:v>391.1</c:v>
                </c:pt>
                <c:pt idx="30">
                  <c:v>394.67</c:v>
                </c:pt>
                <c:pt idx="31">
                  <c:v>415</c:v>
                </c:pt>
                <c:pt idx="32">
                  <c:v>464.94</c:v>
                </c:pt>
                <c:pt idx="33">
                  <c:v>431.15</c:v>
                </c:pt>
                <c:pt idx="34">
                  <c:v>422.06</c:v>
                </c:pt>
              </c:numCache>
            </c:numRef>
          </c:val>
          <c:smooth val="0"/>
        </c:ser>
        <c:dLbls>
          <c:showLegendKey val="0"/>
          <c:showVal val="0"/>
          <c:showCatName val="0"/>
          <c:showSerName val="0"/>
          <c:showPercent val="0"/>
          <c:showBubbleSize val="0"/>
        </c:dLbls>
        <c:marker val="1"/>
        <c:smooth val="0"/>
        <c:axId val="92457984"/>
        <c:axId val="92472064"/>
      </c:lineChart>
      <c:dateAx>
        <c:axId val="92457984"/>
        <c:scaling>
          <c:orientation val="minMax"/>
          <c:min val="38716"/>
        </c:scaling>
        <c:delete val="0"/>
        <c:axPos val="b"/>
        <c:numFmt formatCode="mmm\ yy;@" sourceLinked="0"/>
        <c:majorTickMark val="none"/>
        <c:minorTickMark val="none"/>
        <c:tickLblPos val="low"/>
        <c:txPr>
          <a:bodyPr rot="-2700000"/>
          <a:lstStyle/>
          <a:p>
            <a:pPr>
              <a:defRPr sz="700" baseline="0">
                <a:solidFill>
                  <a:schemeClr val="tx1"/>
                </a:solidFill>
                <a:latin typeface="Bliss 2 Regular" pitchFamily="50" charset="0"/>
              </a:defRPr>
            </a:pPr>
            <a:endParaRPr lang="en-US"/>
          </a:p>
        </c:txPr>
        <c:crossAx val="92472064"/>
        <c:crosses val="autoZero"/>
        <c:auto val="0"/>
        <c:lblOffset val="100"/>
        <c:baseTimeUnit val="months"/>
        <c:majorUnit val="3"/>
        <c:majorTimeUnit val="months"/>
        <c:minorUnit val="1"/>
        <c:minorTimeUnit val="months"/>
      </c:dateAx>
      <c:valAx>
        <c:axId val="92472064"/>
        <c:scaling>
          <c:orientation val="minMax"/>
          <c:max val="500"/>
          <c:min val="-100"/>
        </c:scaling>
        <c:delete val="0"/>
        <c:axPos val="l"/>
        <c:majorGridlines>
          <c:spPr>
            <a:ln>
              <a:solidFill>
                <a:srgbClr val="A6A6A6"/>
              </a:solidFill>
            </a:ln>
          </c:spPr>
        </c:majorGridlines>
        <c:title>
          <c:tx>
            <c:rich>
              <a:bodyPr rot="-5400000" vert="horz"/>
              <a:lstStyle/>
              <a:p>
                <a:pPr>
                  <a:defRPr sz="900" b="0">
                    <a:solidFill>
                      <a:schemeClr val="tx1"/>
                    </a:solidFill>
                    <a:latin typeface="Bliss 2 Regular" pitchFamily="50" charset="0"/>
                    <a:cs typeface="Arial" pitchFamily="34" charset="0"/>
                  </a:defRPr>
                </a:pPr>
                <a:r>
                  <a:rPr lang="en-US" sz="900" b="0" dirty="0" smtClean="0">
                    <a:solidFill>
                      <a:schemeClr val="tx1"/>
                    </a:solidFill>
                    <a:latin typeface="Bliss 2 Regular" pitchFamily="50" charset="0"/>
                    <a:cs typeface="Arial" pitchFamily="34" charset="0"/>
                  </a:rPr>
                  <a:t>TOTAL</a:t>
                </a:r>
                <a:r>
                  <a:rPr lang="en-US" sz="900" b="0" baseline="0" dirty="0" smtClean="0">
                    <a:solidFill>
                      <a:schemeClr val="tx1"/>
                    </a:solidFill>
                    <a:latin typeface="Bliss 2 Regular" pitchFamily="50" charset="0"/>
                    <a:cs typeface="Arial" pitchFamily="34" charset="0"/>
                  </a:rPr>
                  <a:t> SHAREHOLDER RETURN</a:t>
                </a:r>
                <a:endParaRPr lang="en-US" sz="900" b="0" dirty="0">
                  <a:solidFill>
                    <a:schemeClr val="tx1"/>
                  </a:solidFill>
                  <a:latin typeface="Bliss 2 Regular" pitchFamily="50" charset="0"/>
                  <a:cs typeface="Arial" pitchFamily="34" charset="0"/>
                </a:endParaRPr>
              </a:p>
            </c:rich>
          </c:tx>
          <c:layout>
            <c:manualLayout>
              <c:xMode val="edge"/>
              <c:yMode val="edge"/>
              <c:x val="1.5015015015015093E-3"/>
              <c:y val="0.26956002168652454"/>
            </c:manualLayout>
          </c:layout>
          <c:overlay val="0"/>
        </c:title>
        <c:numFmt formatCode="0&quot;%&quot;;\(0&quot;%&quot;\)" sourceLinked="0"/>
        <c:majorTickMark val="none"/>
        <c:minorTickMark val="none"/>
        <c:tickLblPos val="nextTo"/>
        <c:spPr>
          <a:ln w="9525">
            <a:noFill/>
          </a:ln>
        </c:spPr>
        <c:txPr>
          <a:bodyPr/>
          <a:lstStyle/>
          <a:p>
            <a:pPr>
              <a:defRPr sz="900" baseline="0">
                <a:solidFill>
                  <a:schemeClr val="tx1"/>
                </a:solidFill>
                <a:latin typeface="Bliss 2 Regular" pitchFamily="50" charset="0"/>
              </a:defRPr>
            </a:pPr>
            <a:endParaRPr lang="en-US"/>
          </a:p>
        </c:txPr>
        <c:crossAx val="92457984"/>
        <c:crossesAt val="38716"/>
        <c:crossBetween val="midCat"/>
        <c:majorUnit val="50"/>
        <c:minorUnit val="4"/>
      </c:valAx>
      <c:spPr>
        <a:noFill/>
        <a:ln>
          <a:noFill/>
        </a:ln>
      </c:spPr>
    </c:plotArea>
    <c:legend>
      <c:legendPos val="b"/>
      <c:overlay val="0"/>
      <c:txPr>
        <a:bodyPr/>
        <a:lstStyle/>
        <a:p>
          <a:pPr>
            <a:defRPr sz="900">
              <a:solidFill>
                <a:schemeClr val="tx1"/>
              </a:solidFill>
              <a:latin typeface="Bliss 2 Regular" pitchFamily="50" charset="0"/>
              <a:cs typeface="Arial"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38639561941663E-2"/>
          <c:y val="3.4359096924543302E-2"/>
          <c:w val="0.90771827120218962"/>
          <c:h val="0.78111842448344737"/>
        </c:manualLayout>
      </c:layout>
      <c:barChart>
        <c:barDir val="col"/>
        <c:grouping val="stacked"/>
        <c:varyColors val="0"/>
        <c:ser>
          <c:idx val="0"/>
          <c:order val="0"/>
          <c:tx>
            <c:strRef>
              <c:f>Sheet1!$A$2</c:f>
              <c:strCache>
                <c:ptCount val="1"/>
                <c:pt idx="0">
                  <c:v>Property catastrophe</c:v>
                </c:pt>
              </c:strCache>
            </c:strRef>
          </c:tx>
          <c:spPr>
            <a:solidFill>
              <a:schemeClr val="accent1">
                <a:lumMod val="75000"/>
              </a:schemeClr>
            </a:solidFill>
            <a:ln>
              <a:solidFill>
                <a:schemeClr val="accent6">
                  <a:lumMod val="75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Sheet1!$B$2:$J$2</c:f>
              <c:numCache>
                <c:formatCode>#,##0.0_);[Red]\(#,##0.0\)</c:formatCode>
                <c:ptCount val="9"/>
                <c:pt idx="0">
                  <c:v>0.25769218999999993</c:v>
                </c:pt>
                <c:pt idx="1">
                  <c:v>9.9515753799999995</c:v>
                </c:pt>
                <c:pt idx="2">
                  <c:v>13.262351960000002</c:v>
                </c:pt>
                <c:pt idx="3">
                  <c:v>47.430795179999997</c:v>
                </c:pt>
                <c:pt idx="4">
                  <c:v>67.466137239999981</c:v>
                </c:pt>
                <c:pt idx="5">
                  <c:v>-2.8468939500000054</c:v>
                </c:pt>
                <c:pt idx="6">
                  <c:v>52.318990560000003</c:v>
                </c:pt>
                <c:pt idx="7">
                  <c:v>54.278527509999989</c:v>
                </c:pt>
                <c:pt idx="8">
                  <c:v>38.6</c:v>
                </c:pt>
              </c:numCache>
            </c:numRef>
          </c:val>
        </c:ser>
        <c:ser>
          <c:idx val="1"/>
          <c:order val="1"/>
          <c:tx>
            <c:strRef>
              <c:f>Sheet1!$A$3</c:f>
              <c:strCache>
                <c:ptCount val="1"/>
                <c:pt idx="0">
                  <c:v>Property terrorism</c:v>
                </c:pt>
              </c:strCache>
            </c:strRef>
          </c:tx>
          <c:spPr>
            <a:solidFill>
              <a:schemeClr val="accent1"/>
            </a:solidFill>
            <a:ln>
              <a:solidFill>
                <a:schemeClr val="bg1">
                  <a:lumMod val="50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Sheet1!$B$3:$J$3</c:f>
              <c:numCache>
                <c:formatCode>#,##0.0_);[Red]\(#,##0.0\)</c:formatCode>
                <c:ptCount val="9"/>
                <c:pt idx="0">
                  <c:v>4.3629984999999962</c:v>
                </c:pt>
                <c:pt idx="1">
                  <c:v>30.426193470000005</c:v>
                </c:pt>
                <c:pt idx="2">
                  <c:v>35.629731300000017</c:v>
                </c:pt>
                <c:pt idx="3">
                  <c:v>52.440134019999988</c:v>
                </c:pt>
                <c:pt idx="4">
                  <c:v>51.512758880000007</c:v>
                </c:pt>
                <c:pt idx="5">
                  <c:v>62.375323840000007</c:v>
                </c:pt>
                <c:pt idx="6">
                  <c:v>53.471207199999974</c:v>
                </c:pt>
                <c:pt idx="7">
                  <c:v>49.737441440000019</c:v>
                </c:pt>
                <c:pt idx="8">
                  <c:v>23.9</c:v>
                </c:pt>
              </c:numCache>
            </c:numRef>
          </c:val>
        </c:ser>
        <c:ser>
          <c:idx val="2"/>
          <c:order val="2"/>
          <c:tx>
            <c:strRef>
              <c:f>Sheet1!$A$4</c:f>
              <c:strCache>
                <c:ptCount val="1"/>
                <c:pt idx="0">
                  <c:v>Property political risk</c:v>
                </c:pt>
              </c:strCache>
            </c:strRef>
          </c:tx>
          <c:spPr>
            <a:solidFill>
              <a:schemeClr val="accent1">
                <a:lumMod val="60000"/>
                <a:lumOff val="40000"/>
              </a:schemeClr>
            </a:solidFill>
            <a:ln>
              <a:solidFill>
                <a:schemeClr val="accent6">
                  <a:lumMod val="75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Sheet1!$B$4:$J$4</c:f>
              <c:numCache>
                <c:formatCode>#,##0.0_);[Red]\(#,##0.0\)</c:formatCode>
                <c:ptCount val="9"/>
                <c:pt idx="0">
                  <c:v>0.36489921000000081</c:v>
                </c:pt>
                <c:pt idx="1">
                  <c:v>3.8291243099999988</c:v>
                </c:pt>
                <c:pt idx="2">
                  <c:v>9.0342989099999969</c:v>
                </c:pt>
                <c:pt idx="3">
                  <c:v>13.280537019999999</c:v>
                </c:pt>
                <c:pt idx="4">
                  <c:v>17.205592439999997</c:v>
                </c:pt>
                <c:pt idx="5">
                  <c:v>22.832446920000002</c:v>
                </c:pt>
                <c:pt idx="6">
                  <c:v>23.893244779999993</c:v>
                </c:pt>
                <c:pt idx="7">
                  <c:v>26.815463959999992</c:v>
                </c:pt>
                <c:pt idx="8">
                  <c:v>13.8</c:v>
                </c:pt>
              </c:numCache>
            </c:numRef>
          </c:val>
        </c:ser>
        <c:ser>
          <c:idx val="3"/>
          <c:order val="3"/>
          <c:tx>
            <c:strRef>
              <c:f>Sheet1!$A$5</c:f>
              <c:strCache>
                <c:ptCount val="1"/>
                <c:pt idx="0">
                  <c:v>Property all others</c:v>
                </c:pt>
              </c:strCache>
            </c:strRef>
          </c:tx>
          <c:spPr>
            <a:solidFill>
              <a:schemeClr val="accent1">
                <a:lumMod val="40000"/>
                <a:lumOff val="60000"/>
              </a:schemeClr>
            </a:solidFill>
            <a:ln>
              <a:solidFill>
                <a:schemeClr val="accent6">
                  <a:lumMod val="75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Sheet1!$B$5:$J$5</c:f>
              <c:numCache>
                <c:formatCode>#,##0.0_);[Red]\(#,##0.0\)</c:formatCode>
                <c:ptCount val="9"/>
                <c:pt idx="0">
                  <c:v>69.306920369999986</c:v>
                </c:pt>
                <c:pt idx="1">
                  <c:v>150.03392833999999</c:v>
                </c:pt>
                <c:pt idx="2">
                  <c:v>79.309642110000055</c:v>
                </c:pt>
                <c:pt idx="3">
                  <c:v>143.59713460999996</c:v>
                </c:pt>
                <c:pt idx="4">
                  <c:v>28.563885480000021</c:v>
                </c:pt>
                <c:pt idx="5">
                  <c:v>8.7442733499999896</c:v>
                </c:pt>
                <c:pt idx="6">
                  <c:v>2.8054573199999502</c:v>
                </c:pt>
                <c:pt idx="7">
                  <c:v>28.36994838</c:v>
                </c:pt>
                <c:pt idx="8">
                  <c:v>33.200000000000003</c:v>
                </c:pt>
              </c:numCache>
            </c:numRef>
          </c:val>
        </c:ser>
        <c:ser>
          <c:idx val="4"/>
          <c:order val="4"/>
          <c:tx>
            <c:strRef>
              <c:f>Sheet1!$A$6</c:f>
              <c:strCache>
                <c:ptCount val="1"/>
                <c:pt idx="0">
                  <c:v>Energy WW offshore</c:v>
                </c:pt>
              </c:strCache>
            </c:strRef>
          </c:tx>
          <c:spPr>
            <a:solidFill>
              <a:schemeClr val="bg1">
                <a:lumMod val="50000"/>
              </a:schemeClr>
            </a:solidFill>
            <a:ln>
              <a:solidFill>
                <a:schemeClr val="bg1">
                  <a:lumMod val="50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Sheet1!$B$6:$J$6</c:f>
              <c:numCache>
                <c:formatCode>#,##0.0_);[Red]\(#,##0.0\)</c:formatCode>
                <c:ptCount val="9"/>
                <c:pt idx="0">
                  <c:v>13.348668230000003</c:v>
                </c:pt>
                <c:pt idx="1">
                  <c:v>37.801137490000016</c:v>
                </c:pt>
                <c:pt idx="2">
                  <c:v>21.463305779999988</c:v>
                </c:pt>
                <c:pt idx="3">
                  <c:v>5.9434680800000095</c:v>
                </c:pt>
                <c:pt idx="4">
                  <c:v>21.466747529999992</c:v>
                </c:pt>
                <c:pt idx="5">
                  <c:v>33.574255529999995</c:v>
                </c:pt>
                <c:pt idx="6">
                  <c:v>75.829994510000034</c:v>
                </c:pt>
                <c:pt idx="7">
                  <c:v>18.451609119999986</c:v>
                </c:pt>
                <c:pt idx="8">
                  <c:v>-3.3</c:v>
                </c:pt>
              </c:numCache>
            </c:numRef>
          </c:val>
        </c:ser>
        <c:ser>
          <c:idx val="5"/>
          <c:order val="5"/>
          <c:tx>
            <c:strRef>
              <c:f>Sheet1!$A$7</c:f>
              <c:strCache>
                <c:ptCount val="1"/>
                <c:pt idx="0">
                  <c:v>Energy GOM</c:v>
                </c:pt>
              </c:strCache>
            </c:strRef>
          </c:tx>
          <c:spPr>
            <a:solidFill>
              <a:schemeClr val="accent6">
                <a:lumMod val="75000"/>
              </a:schemeClr>
            </a:solidFill>
            <a:ln>
              <a:solidFill>
                <a:schemeClr val="accent6">
                  <a:lumMod val="75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Sheet1!$B$7:$J$7</c:f>
              <c:numCache>
                <c:formatCode>#,##0.0_);[Red]\(#,##0.0\)</c:formatCode>
                <c:ptCount val="9"/>
                <c:pt idx="0">
                  <c:v>53.795172279999996</c:v>
                </c:pt>
                <c:pt idx="1">
                  <c:v>72.520861239999988</c:v>
                </c:pt>
                <c:pt idx="2">
                  <c:v>-91.626369249999968</c:v>
                </c:pt>
                <c:pt idx="3">
                  <c:v>19.812958089999984</c:v>
                </c:pt>
                <c:pt idx="4">
                  <c:v>64.792947890000008</c:v>
                </c:pt>
                <c:pt idx="5">
                  <c:v>66.339109929999992</c:v>
                </c:pt>
                <c:pt idx="6">
                  <c:v>62.56025829</c:v>
                </c:pt>
                <c:pt idx="7">
                  <c:v>41.582511169999989</c:v>
                </c:pt>
                <c:pt idx="8">
                  <c:v>19.399999999999999</c:v>
                </c:pt>
              </c:numCache>
            </c:numRef>
          </c:val>
        </c:ser>
        <c:ser>
          <c:idx val="6"/>
          <c:order val="6"/>
          <c:tx>
            <c:strRef>
              <c:f>Sheet1!$A$8</c:f>
              <c:strCache>
                <c:ptCount val="1"/>
                <c:pt idx="0">
                  <c:v>Energy all others</c:v>
                </c:pt>
              </c:strCache>
            </c:strRef>
          </c:tx>
          <c:spPr>
            <a:solidFill>
              <a:schemeClr val="bg1">
                <a:lumMod val="85000"/>
              </a:schemeClr>
            </a:solidFill>
            <a:ln>
              <a:solidFill>
                <a:schemeClr val="bg1">
                  <a:lumMod val="50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Sheet1!$B$8:$J$8</c:f>
              <c:numCache>
                <c:formatCode>#,##0.0_);[Red]\(#,##0.0\)</c:formatCode>
                <c:ptCount val="9"/>
                <c:pt idx="0">
                  <c:v>6.7125673199999945</c:v>
                </c:pt>
                <c:pt idx="1">
                  <c:v>6.4214616399999915</c:v>
                </c:pt>
                <c:pt idx="2">
                  <c:v>1.5532709500000039</c:v>
                </c:pt>
                <c:pt idx="3">
                  <c:v>35.003803020000007</c:v>
                </c:pt>
                <c:pt idx="4">
                  <c:v>23.161387209999997</c:v>
                </c:pt>
                <c:pt idx="5">
                  <c:v>-0.38886001999999575</c:v>
                </c:pt>
                <c:pt idx="6">
                  <c:v>-9.4377743799999898</c:v>
                </c:pt>
                <c:pt idx="7">
                  <c:v>32.959360360000005</c:v>
                </c:pt>
                <c:pt idx="8">
                  <c:v>9.6</c:v>
                </c:pt>
              </c:numCache>
            </c:numRef>
          </c:val>
        </c:ser>
        <c:ser>
          <c:idx val="7"/>
          <c:order val="7"/>
          <c:tx>
            <c:strRef>
              <c:f>Sheet1!$A$9</c:f>
              <c:strCache>
                <c:ptCount val="1"/>
                <c:pt idx="0">
                  <c:v>Marine</c:v>
                </c:pt>
              </c:strCache>
            </c:strRef>
          </c:tx>
          <c:spPr>
            <a:solidFill>
              <a:schemeClr val="tx1"/>
            </a:solidFill>
            <a:ln>
              <a:solidFill>
                <a:schemeClr val="accent6">
                  <a:lumMod val="75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Sheet1!$B$9:$J$9</c:f>
              <c:numCache>
                <c:formatCode>#,##0.0_);[Red]\(#,##0.0\)</c:formatCode>
                <c:ptCount val="9"/>
                <c:pt idx="0">
                  <c:v>10.839511660000001</c:v>
                </c:pt>
                <c:pt idx="1">
                  <c:v>16.14749072</c:v>
                </c:pt>
                <c:pt idx="2">
                  <c:v>13.113887389999999</c:v>
                </c:pt>
                <c:pt idx="3">
                  <c:v>24.039066660000007</c:v>
                </c:pt>
                <c:pt idx="4">
                  <c:v>21.765296250000006</c:v>
                </c:pt>
                <c:pt idx="5">
                  <c:v>48.170114099999999</c:v>
                </c:pt>
                <c:pt idx="6">
                  <c:v>-2.4109408100000334</c:v>
                </c:pt>
                <c:pt idx="7">
                  <c:v>-24.780692590000044</c:v>
                </c:pt>
                <c:pt idx="8">
                  <c:v>-6.9</c:v>
                </c:pt>
              </c:numCache>
            </c:numRef>
          </c:val>
        </c:ser>
        <c:ser>
          <c:idx val="8"/>
          <c:order val="8"/>
          <c:tx>
            <c:strRef>
              <c:f>Sheet1!$A$10</c:f>
              <c:strCache>
                <c:ptCount val="1"/>
                <c:pt idx="0">
                  <c:v>Aviation</c:v>
                </c:pt>
              </c:strCache>
            </c:strRef>
          </c:tx>
          <c:spPr>
            <a:solidFill>
              <a:schemeClr val="bg1"/>
            </a:solidFill>
            <a:ln>
              <a:solidFill>
                <a:schemeClr val="accent6">
                  <a:lumMod val="75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Sheet1!$B$10:$J$10</c:f>
              <c:numCache>
                <c:formatCode>#,##0.0_);[Red]\(#,##0.0\)</c:formatCode>
                <c:ptCount val="9"/>
                <c:pt idx="0">
                  <c:v>10.495550200000011</c:v>
                </c:pt>
                <c:pt idx="1">
                  <c:v>61.29206234000003</c:v>
                </c:pt>
                <c:pt idx="2">
                  <c:v>50.47313398</c:v>
                </c:pt>
                <c:pt idx="3">
                  <c:v>48.458307610000006</c:v>
                </c:pt>
                <c:pt idx="4">
                  <c:v>46.335673759999985</c:v>
                </c:pt>
                <c:pt idx="5">
                  <c:v>40.995911540000002</c:v>
                </c:pt>
                <c:pt idx="6">
                  <c:v>30.074894470000007</c:v>
                </c:pt>
                <c:pt idx="7">
                  <c:v>14.627503610000002</c:v>
                </c:pt>
                <c:pt idx="8">
                  <c:v>2.2000000000000002</c:v>
                </c:pt>
              </c:numCache>
            </c:numRef>
          </c:val>
        </c:ser>
        <c:ser>
          <c:idx val="9"/>
          <c:order val="9"/>
          <c:tx>
            <c:strRef>
              <c:f>Sheet1!$A$11</c:f>
              <c:strCache>
                <c:ptCount val="1"/>
                <c:pt idx="0">
                  <c:v>Lloyds</c:v>
                </c:pt>
              </c:strCache>
            </c:strRef>
          </c:tx>
          <c:spPr>
            <a:solidFill>
              <a:srgbClr val="00B0F0"/>
            </a:solidFill>
            <a:ln>
              <a:solidFill>
                <a:schemeClr val="tx2">
                  <a:lumMod val="60000"/>
                  <a:lumOff val="40000"/>
                </a:schemeClr>
              </a:solidFill>
            </a:ln>
          </c:spPr>
          <c:invertIfNegative val="0"/>
          <c:cat>
            <c:strRef>
              <c:f>Sheet1!$B$1:$J$1</c:f>
              <c:strCache>
                <c:ptCount val="9"/>
                <c:pt idx="0">
                  <c:v>2006</c:v>
                </c:pt>
                <c:pt idx="1">
                  <c:v>2007</c:v>
                </c:pt>
                <c:pt idx="2">
                  <c:v>2008</c:v>
                </c:pt>
                <c:pt idx="3">
                  <c:v>2009</c:v>
                </c:pt>
                <c:pt idx="4">
                  <c:v>2010</c:v>
                </c:pt>
                <c:pt idx="5">
                  <c:v>2011</c:v>
                </c:pt>
                <c:pt idx="6">
                  <c:v>2012</c:v>
                </c:pt>
                <c:pt idx="7">
                  <c:v>2013</c:v>
                </c:pt>
                <c:pt idx="8">
                  <c:v>H1 2014</c:v>
                </c:pt>
              </c:strCache>
            </c:strRef>
          </c:cat>
          <c:val>
            <c:numRef>
              <c:f>Sheet1!$B$11:$J$11</c:f>
              <c:numCache>
                <c:formatCode>#,##0.0_);[Red]\(#,##0.0\)</c:formatCode>
                <c:ptCount val="9"/>
                <c:pt idx="0">
                  <c:v>0</c:v>
                </c:pt>
                <c:pt idx="1">
                  <c:v>0</c:v>
                </c:pt>
                <c:pt idx="2">
                  <c:v>0</c:v>
                </c:pt>
                <c:pt idx="3">
                  <c:v>0</c:v>
                </c:pt>
                <c:pt idx="4">
                  <c:v>0</c:v>
                </c:pt>
                <c:pt idx="5">
                  <c:v>0</c:v>
                </c:pt>
                <c:pt idx="6">
                  <c:v>0</c:v>
                </c:pt>
                <c:pt idx="7">
                  <c:v>12.2</c:v>
                </c:pt>
                <c:pt idx="8">
                  <c:v>33.1</c:v>
                </c:pt>
              </c:numCache>
            </c:numRef>
          </c:val>
        </c:ser>
        <c:dLbls>
          <c:showLegendKey val="0"/>
          <c:showVal val="0"/>
          <c:showCatName val="0"/>
          <c:showSerName val="0"/>
          <c:showPercent val="0"/>
          <c:showBubbleSize val="0"/>
        </c:dLbls>
        <c:gapWidth val="75"/>
        <c:overlap val="100"/>
        <c:axId val="51314688"/>
        <c:axId val="51316224"/>
      </c:barChart>
      <c:catAx>
        <c:axId val="51314688"/>
        <c:scaling>
          <c:orientation val="minMax"/>
        </c:scaling>
        <c:delete val="0"/>
        <c:axPos val="b"/>
        <c:numFmt formatCode="General" sourceLinked="0"/>
        <c:majorTickMark val="none"/>
        <c:minorTickMark val="none"/>
        <c:tickLblPos val="low"/>
        <c:txPr>
          <a:bodyPr/>
          <a:lstStyle/>
          <a:p>
            <a:pPr>
              <a:defRPr sz="900">
                <a:solidFill>
                  <a:schemeClr val="tx2"/>
                </a:solidFill>
                <a:latin typeface="Bliss 2 Regular" pitchFamily="50" charset="0"/>
              </a:defRPr>
            </a:pPr>
            <a:endParaRPr lang="en-US"/>
          </a:p>
        </c:txPr>
        <c:crossAx val="51316224"/>
        <c:crosses val="autoZero"/>
        <c:auto val="1"/>
        <c:lblAlgn val="ctr"/>
        <c:lblOffset val="100"/>
        <c:noMultiLvlLbl val="0"/>
      </c:catAx>
      <c:valAx>
        <c:axId val="51316224"/>
        <c:scaling>
          <c:orientation val="minMax"/>
          <c:max val="450"/>
          <c:min val="-100"/>
        </c:scaling>
        <c:delete val="1"/>
        <c:axPos val="l"/>
        <c:majorGridlines/>
        <c:numFmt formatCode="#,##0_);\(#,##0\)" sourceLinked="0"/>
        <c:majorTickMark val="none"/>
        <c:minorTickMark val="none"/>
        <c:tickLblPos val="nextTo"/>
        <c:crossAx val="51314688"/>
        <c:crosses val="autoZero"/>
        <c:crossBetween val="between"/>
      </c:valAx>
      <c:spPr>
        <a:noFill/>
        <a:ln>
          <a:solidFill>
            <a:schemeClr val="bg1">
              <a:lumMod val="50000"/>
            </a:schemeClr>
          </a:solidFill>
        </a:ln>
      </c:spPr>
    </c:plotArea>
    <c:legend>
      <c:legendPos val="b"/>
      <c:layout>
        <c:manualLayout>
          <c:xMode val="edge"/>
          <c:yMode val="edge"/>
          <c:x val="3.5927165354330715E-2"/>
          <c:y val="0.89263638199071271"/>
          <c:w val="0.92781057786508569"/>
          <c:h val="8.8613567534827367E-2"/>
        </c:manualLayout>
      </c:layout>
      <c:overlay val="0"/>
      <c:txPr>
        <a:bodyPr/>
        <a:lstStyle/>
        <a:p>
          <a:pPr>
            <a:defRPr sz="900">
              <a:solidFill>
                <a:schemeClr val="tx2"/>
              </a:solidFill>
              <a:latin typeface="Bliss 2 Regular" pitchFamily="50" charset="0"/>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NUMBER OF BROKERS WE DO BUSINESS WITH</a:t>
            </a:r>
          </a:p>
        </c:rich>
      </c:tx>
      <c:layout>
        <c:manualLayout>
          <c:xMode val="edge"/>
          <c:yMode val="edge"/>
          <c:x val="1.8600505125538569E-2"/>
          <c:y val="8.4181551059642548E-3"/>
        </c:manualLayout>
      </c:layout>
      <c:overlay val="0"/>
    </c:title>
    <c:autoTitleDeleted val="0"/>
    <c:plotArea>
      <c:layout/>
      <c:barChart>
        <c:barDir val="col"/>
        <c:grouping val="clustered"/>
        <c:varyColors val="0"/>
        <c:ser>
          <c:idx val="0"/>
          <c:order val="0"/>
          <c:tx>
            <c:strRef>
              <c:f>Sheet1!$B$1</c:f>
              <c:strCache>
                <c:ptCount val="1"/>
                <c:pt idx="0">
                  <c:v>CHART TITLE</c:v>
                </c:pt>
              </c:strCache>
            </c:strRef>
          </c:tx>
          <c:spPr>
            <a:solidFill>
              <a:schemeClr val="accent4"/>
            </a:solidFill>
          </c:spPr>
          <c:invertIfNegative val="0"/>
          <c:dPt>
            <c:idx val="1"/>
            <c:invertIfNegative val="0"/>
            <c:bubble3D val="0"/>
            <c:spPr>
              <a:solidFill>
                <a:schemeClr val="accent4"/>
              </a:solidFill>
            </c:spPr>
          </c:dPt>
          <c:dPt>
            <c:idx val="2"/>
            <c:invertIfNegative val="0"/>
            <c:bubble3D val="0"/>
            <c:spPr>
              <a:solidFill>
                <a:schemeClr val="accent4"/>
              </a:solidFill>
            </c:spPr>
          </c:dPt>
          <c:dPt>
            <c:idx val="3"/>
            <c:invertIfNegative val="0"/>
            <c:bubble3D val="0"/>
            <c:spPr>
              <a:solidFill>
                <a:schemeClr val="accent4"/>
              </a:solidFill>
            </c:spPr>
          </c:dPt>
          <c:dPt>
            <c:idx val="4"/>
            <c:invertIfNegative val="0"/>
            <c:bubble3D val="0"/>
            <c:spPr>
              <a:solidFill>
                <a:schemeClr val="accent4"/>
              </a:solidFill>
            </c:spPr>
          </c:dPt>
          <c:dPt>
            <c:idx val="5"/>
            <c:invertIfNegative val="0"/>
            <c:bubble3D val="0"/>
            <c:spPr>
              <a:solidFill>
                <a:schemeClr val="accent4"/>
              </a:solidFill>
            </c:spPr>
          </c:dPt>
          <c:dPt>
            <c:idx val="6"/>
            <c:invertIfNegative val="0"/>
            <c:bubble3D val="0"/>
            <c:spPr>
              <a:solidFill>
                <a:schemeClr val="accent4"/>
              </a:solidFill>
            </c:spPr>
          </c:dPt>
          <c:dPt>
            <c:idx val="7"/>
            <c:invertIfNegative val="0"/>
            <c:bubble3D val="0"/>
            <c:spPr>
              <a:solidFill>
                <a:schemeClr val="accent4"/>
              </a:solidFill>
            </c:spPr>
          </c:dPt>
          <c:dPt>
            <c:idx val="8"/>
            <c:invertIfNegative val="0"/>
            <c:bubble3D val="0"/>
            <c:spPr>
              <a:solidFill>
                <a:schemeClr val="accent4"/>
              </a:solidFill>
            </c:spPr>
          </c:dPt>
          <c:dPt>
            <c:idx val="9"/>
            <c:invertIfNegative val="0"/>
            <c:bubble3D val="0"/>
            <c:spPr>
              <a:solidFill>
                <a:schemeClr val="accent4"/>
              </a:solidFill>
            </c:spPr>
          </c:dPt>
          <c:dPt>
            <c:idx val="10"/>
            <c:invertIfNegative val="0"/>
            <c:bubble3D val="0"/>
            <c:spPr>
              <a:solidFill>
                <a:schemeClr val="accent4"/>
              </a:solidFill>
            </c:spPr>
          </c:dPt>
          <c:dPt>
            <c:idx val="11"/>
            <c:invertIfNegative val="0"/>
            <c:bubble3D val="0"/>
            <c:spPr>
              <a:solidFill>
                <a:schemeClr val="accent4"/>
              </a:solidFill>
            </c:spPr>
          </c:dPt>
          <c:dPt>
            <c:idx val="12"/>
            <c:invertIfNegative val="0"/>
            <c:bubble3D val="0"/>
            <c:spPr>
              <a:solidFill>
                <a:schemeClr val="accent4"/>
              </a:solidFill>
            </c:spPr>
          </c:dPt>
          <c:cat>
            <c:numRef>
              <c:f>Sheet1!$A$2:$A$6</c:f>
              <c:numCache>
                <c:formatCode>General</c:formatCode>
                <c:ptCount val="5"/>
                <c:pt idx="0">
                  <c:v>2009</c:v>
                </c:pt>
                <c:pt idx="1">
                  <c:v>2010</c:v>
                </c:pt>
                <c:pt idx="2">
                  <c:v>2011</c:v>
                </c:pt>
                <c:pt idx="3">
                  <c:v>2012</c:v>
                </c:pt>
                <c:pt idx="4">
                  <c:v>2013</c:v>
                </c:pt>
              </c:numCache>
            </c:numRef>
          </c:cat>
          <c:val>
            <c:numRef>
              <c:f>Sheet1!$B$2:$B$6</c:f>
              <c:numCache>
                <c:formatCode>0.00</c:formatCode>
                <c:ptCount val="5"/>
                <c:pt idx="0">
                  <c:v>42</c:v>
                </c:pt>
                <c:pt idx="1">
                  <c:v>42</c:v>
                </c:pt>
                <c:pt idx="2">
                  <c:v>50</c:v>
                </c:pt>
                <c:pt idx="3">
                  <c:v>49</c:v>
                </c:pt>
                <c:pt idx="4">
                  <c:v>52</c:v>
                </c:pt>
              </c:numCache>
            </c:numRef>
          </c:val>
        </c:ser>
        <c:dLbls>
          <c:showLegendKey val="0"/>
          <c:showVal val="0"/>
          <c:showCatName val="0"/>
          <c:showSerName val="0"/>
          <c:showPercent val="0"/>
          <c:showBubbleSize val="0"/>
        </c:dLbls>
        <c:gapWidth val="18"/>
        <c:axId val="53616640"/>
        <c:axId val="53618176"/>
      </c:barChart>
      <c:catAx>
        <c:axId val="53616640"/>
        <c:scaling>
          <c:orientation val="minMax"/>
        </c:scaling>
        <c:delete val="0"/>
        <c:axPos val="b"/>
        <c:numFmt formatCode="General" sourceLinked="1"/>
        <c:majorTickMark val="out"/>
        <c:minorTickMark val="none"/>
        <c:tickLblPos val="nextTo"/>
        <c:spPr>
          <a:ln>
            <a:noFill/>
          </a:ln>
        </c:spPr>
        <c:txPr>
          <a:bodyPr/>
          <a:lstStyle/>
          <a:p>
            <a:pPr>
              <a:defRPr sz="900" baseline="0">
                <a:latin typeface="Bliss 2 Regular" pitchFamily="50" charset="0"/>
              </a:defRPr>
            </a:pPr>
            <a:endParaRPr lang="en-US"/>
          </a:p>
        </c:txPr>
        <c:crossAx val="53618176"/>
        <c:crosses val="autoZero"/>
        <c:auto val="1"/>
        <c:lblAlgn val="ctr"/>
        <c:lblOffset val="100"/>
        <c:noMultiLvlLbl val="0"/>
      </c:catAx>
      <c:valAx>
        <c:axId val="53618176"/>
        <c:scaling>
          <c:orientation val="minMax"/>
        </c:scaling>
        <c:delete val="0"/>
        <c:axPos val="l"/>
        <c:majorGridlines>
          <c:spPr>
            <a:ln w="6350">
              <a:solidFill>
                <a:schemeClr val="tx1"/>
              </a:solidFill>
            </a:ln>
          </c:spPr>
        </c:majorGridlines>
        <c:numFmt formatCode="#,##0" sourceLinked="0"/>
        <c:majorTickMark val="out"/>
        <c:minorTickMark val="none"/>
        <c:tickLblPos val="nextTo"/>
        <c:spPr>
          <a:ln>
            <a:noFill/>
          </a:ln>
        </c:spPr>
        <c:txPr>
          <a:bodyPr/>
          <a:lstStyle/>
          <a:p>
            <a:pPr>
              <a:defRPr sz="900" baseline="0">
                <a:latin typeface="Bliss 2 Regular" pitchFamily="50" charset="0"/>
              </a:defRPr>
            </a:pPr>
            <a:endParaRPr lang="en-US"/>
          </a:p>
        </c:txPr>
        <c:crossAx val="5361664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aseline="0">
                <a:solidFill>
                  <a:schemeClr val="accent1"/>
                </a:solidFill>
                <a:latin typeface="Bliss 2 Regular" pitchFamily="50" charset="0"/>
              </a:defRPr>
            </a:pPr>
            <a:r>
              <a:rPr lang="en-US" sz="1200" b="0" i="0" baseline="0" dirty="0" smtClean="0">
                <a:solidFill>
                  <a:schemeClr val="accent1"/>
                </a:solidFill>
                <a:latin typeface="Bliss 2 Regular" pitchFamily="50" charset="0"/>
              </a:rPr>
              <a:t>2013 BROKER INCOME</a:t>
            </a:r>
            <a:endParaRPr lang="en-US" sz="1200" b="0" i="0" baseline="0" dirty="0">
              <a:solidFill>
                <a:schemeClr val="accent1"/>
              </a:solidFill>
              <a:latin typeface="Bliss 2 Regular" pitchFamily="50" charset="0"/>
            </a:endParaRPr>
          </a:p>
        </c:rich>
      </c:tx>
      <c:layout>
        <c:manualLayout>
          <c:xMode val="edge"/>
          <c:yMode val="edge"/>
          <c:x val="3.9072946070420481E-3"/>
          <c:y val="1.9642228626261419E-2"/>
        </c:manualLayout>
      </c:layout>
      <c:overlay val="0"/>
    </c:title>
    <c:autoTitleDeleted val="0"/>
    <c:plotArea>
      <c:layout>
        <c:manualLayout>
          <c:layoutTarget val="inner"/>
          <c:xMode val="edge"/>
          <c:yMode val="edge"/>
          <c:x val="0.24748485818495281"/>
          <c:y val="0.19532615062972802"/>
          <c:w val="0.63094810082701924"/>
          <c:h val="0.62746044863296357"/>
        </c:manualLayout>
      </c:layout>
      <c:pieChart>
        <c:varyColors val="1"/>
        <c:ser>
          <c:idx val="0"/>
          <c:order val="0"/>
          <c:tx>
            <c:strRef>
              <c:f>Sheet1!$B$1</c:f>
              <c:strCache>
                <c:ptCount val="1"/>
                <c:pt idx="0">
                  <c:v>2011 broker income</c:v>
                </c:pt>
              </c:strCache>
            </c:strRef>
          </c:tx>
          <c:spPr>
            <a:ln w="6350">
              <a:solidFill>
                <a:schemeClr val="bg1"/>
              </a:solidFill>
            </a:ln>
          </c:spPr>
          <c:dLbls>
            <c:dLbl>
              <c:idx val="0"/>
              <c:layout>
                <c:manualLayout>
                  <c:x val="3.0406452731144454E-2"/>
                  <c:y val="4.856923631535504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4278215223097114E-4"/>
                  <c:y val="4.65249364203525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5377853711682269E-2"/>
                  <c:y val="-1.154504945521451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7.643490318427178E-3"/>
                  <c:y val="1.262605120648660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5.6446540880503143E-3"/>
                  <c:y val="4.693246669332645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7.1840489278462835E-3"/>
                  <c:y val="5.438620769811142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3.5427871044421334E-2"/>
                  <c:y val="6.200936310036227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11010842503039041"/>
                  <c:y val="5.695926462716263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2.2057772482898491E-3"/>
                  <c:y val="-8.291692337215057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8.0852027930470957E-2"/>
                  <c:y val="-3.796261457633596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0"/>
              <c:layout>
                <c:manualLayout>
                  <c:x val="0.11090105482097756"/>
                  <c:y val="-1.6184492278840338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a:latin typeface="Baskerville Cyr LT Std" pitchFamily="18" charset="-52"/>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Sheet1!$A$2:$A$12</c:f>
              <c:strCache>
                <c:ptCount val="11"/>
                <c:pt idx="0">
                  <c:v>Aon Benfield</c:v>
                </c:pt>
                <c:pt idx="1">
                  <c:v>Marsh</c:v>
                </c:pt>
                <c:pt idx="2">
                  <c:v>Willis</c:v>
                </c:pt>
                <c:pt idx="3">
                  <c:v>JLT</c:v>
                </c:pt>
                <c:pt idx="4">
                  <c:v>Guy Carpenter</c:v>
                </c:pt>
                <c:pt idx="5">
                  <c:v>Lloyd &amp; Partners</c:v>
                </c:pt>
                <c:pt idx="6">
                  <c:v>Miller</c:v>
                </c:pt>
                <c:pt idx="7">
                  <c:v>Berry Palmer Lyle</c:v>
                </c:pt>
                <c:pt idx="8">
                  <c:v>Price Forbes &amp; Partners</c:v>
                </c:pt>
                <c:pt idx="9">
                  <c:v>AAA</c:v>
                </c:pt>
                <c:pt idx="10">
                  <c:v>Other</c:v>
                </c:pt>
              </c:strCache>
            </c:strRef>
          </c:cat>
          <c:val>
            <c:numRef>
              <c:f>Sheet1!$B$2:$B$12</c:f>
              <c:numCache>
                <c:formatCode>0%</c:formatCode>
                <c:ptCount val="11"/>
                <c:pt idx="0">
                  <c:v>0.26</c:v>
                </c:pt>
                <c:pt idx="1">
                  <c:v>0.14000000000000001</c:v>
                </c:pt>
                <c:pt idx="2">
                  <c:v>0.13</c:v>
                </c:pt>
                <c:pt idx="3">
                  <c:v>0.12</c:v>
                </c:pt>
                <c:pt idx="4">
                  <c:v>0.08</c:v>
                </c:pt>
                <c:pt idx="5">
                  <c:v>7.0000000000000007E-2</c:v>
                </c:pt>
                <c:pt idx="6">
                  <c:v>0.05</c:v>
                </c:pt>
                <c:pt idx="7">
                  <c:v>0.03</c:v>
                </c:pt>
                <c:pt idx="8">
                  <c:v>0.02</c:v>
                </c:pt>
                <c:pt idx="9">
                  <c:v>0.02</c:v>
                </c:pt>
                <c:pt idx="10">
                  <c:v>7.9999999999999849E-2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sz="1200" b="0" dirty="0" smtClean="0">
                <a:solidFill>
                  <a:schemeClr val="accent1"/>
                </a:solidFill>
                <a:latin typeface="Bliss 2 Regular" pitchFamily="50" charset="0"/>
              </a:rPr>
              <a:t>NUMBER OF BROKERS WE DO BUSINESS WITH</a:t>
            </a:r>
          </a:p>
        </c:rich>
      </c:tx>
      <c:layout>
        <c:manualLayout>
          <c:xMode val="edge"/>
          <c:yMode val="edge"/>
          <c:x val="1.8600505125538569E-2"/>
          <c:y val="8.4181551059642548E-3"/>
        </c:manualLayout>
      </c:layout>
      <c:overlay val="0"/>
    </c:title>
    <c:autoTitleDeleted val="0"/>
    <c:plotArea>
      <c:layout/>
      <c:barChart>
        <c:barDir val="col"/>
        <c:grouping val="clustered"/>
        <c:varyColors val="0"/>
        <c:ser>
          <c:idx val="0"/>
          <c:order val="0"/>
          <c:tx>
            <c:strRef>
              <c:f>Sheet1!$B$1</c:f>
              <c:strCache>
                <c:ptCount val="1"/>
                <c:pt idx="0">
                  <c:v>CHART TITLE</c:v>
                </c:pt>
              </c:strCache>
            </c:strRef>
          </c:tx>
          <c:spPr>
            <a:solidFill>
              <a:schemeClr val="accent4"/>
            </a:solidFill>
          </c:spPr>
          <c:invertIfNegative val="0"/>
          <c:dPt>
            <c:idx val="1"/>
            <c:invertIfNegative val="0"/>
            <c:bubble3D val="0"/>
            <c:spPr>
              <a:solidFill>
                <a:schemeClr val="accent4"/>
              </a:solidFill>
            </c:spPr>
          </c:dPt>
          <c:dPt>
            <c:idx val="2"/>
            <c:invertIfNegative val="0"/>
            <c:bubble3D val="0"/>
            <c:spPr>
              <a:solidFill>
                <a:schemeClr val="accent4"/>
              </a:solidFill>
            </c:spPr>
          </c:dPt>
          <c:dPt>
            <c:idx val="3"/>
            <c:invertIfNegative val="0"/>
            <c:bubble3D val="0"/>
            <c:spPr>
              <a:solidFill>
                <a:schemeClr val="accent4"/>
              </a:solidFill>
            </c:spPr>
          </c:dPt>
          <c:dPt>
            <c:idx val="4"/>
            <c:invertIfNegative val="0"/>
            <c:bubble3D val="0"/>
            <c:spPr>
              <a:solidFill>
                <a:schemeClr val="accent4"/>
              </a:solidFill>
            </c:spPr>
          </c:dPt>
          <c:dPt>
            <c:idx val="5"/>
            <c:invertIfNegative val="0"/>
            <c:bubble3D val="0"/>
            <c:spPr>
              <a:solidFill>
                <a:schemeClr val="accent4"/>
              </a:solidFill>
            </c:spPr>
          </c:dPt>
          <c:dPt>
            <c:idx val="6"/>
            <c:invertIfNegative val="0"/>
            <c:bubble3D val="0"/>
            <c:spPr>
              <a:solidFill>
                <a:schemeClr val="accent4"/>
              </a:solidFill>
            </c:spPr>
          </c:dPt>
          <c:dPt>
            <c:idx val="7"/>
            <c:invertIfNegative val="0"/>
            <c:bubble3D val="0"/>
            <c:spPr>
              <a:solidFill>
                <a:schemeClr val="accent4"/>
              </a:solidFill>
            </c:spPr>
          </c:dPt>
          <c:dPt>
            <c:idx val="8"/>
            <c:invertIfNegative val="0"/>
            <c:bubble3D val="0"/>
            <c:spPr>
              <a:solidFill>
                <a:schemeClr val="accent4"/>
              </a:solidFill>
            </c:spPr>
          </c:dPt>
          <c:dPt>
            <c:idx val="9"/>
            <c:invertIfNegative val="0"/>
            <c:bubble3D val="0"/>
            <c:spPr>
              <a:solidFill>
                <a:schemeClr val="accent4"/>
              </a:solidFill>
            </c:spPr>
          </c:dPt>
          <c:dPt>
            <c:idx val="10"/>
            <c:invertIfNegative val="0"/>
            <c:bubble3D val="0"/>
            <c:spPr>
              <a:solidFill>
                <a:schemeClr val="accent4"/>
              </a:solidFill>
            </c:spPr>
          </c:dPt>
          <c:dPt>
            <c:idx val="11"/>
            <c:invertIfNegative val="0"/>
            <c:bubble3D val="0"/>
            <c:spPr>
              <a:solidFill>
                <a:schemeClr val="accent4"/>
              </a:solidFill>
            </c:spPr>
          </c:dPt>
          <c:dPt>
            <c:idx val="12"/>
            <c:invertIfNegative val="0"/>
            <c:bubble3D val="0"/>
            <c:spPr>
              <a:solidFill>
                <a:schemeClr val="accent4"/>
              </a:solidFill>
            </c:spPr>
          </c:dPt>
          <c:cat>
            <c:numRef>
              <c:f>Sheet1!$A$2:$A$6</c:f>
              <c:numCache>
                <c:formatCode>General</c:formatCode>
                <c:ptCount val="5"/>
                <c:pt idx="0">
                  <c:v>2009</c:v>
                </c:pt>
                <c:pt idx="1">
                  <c:v>2010</c:v>
                </c:pt>
                <c:pt idx="2">
                  <c:v>2011</c:v>
                </c:pt>
                <c:pt idx="3">
                  <c:v>2012</c:v>
                </c:pt>
                <c:pt idx="4">
                  <c:v>2013</c:v>
                </c:pt>
              </c:numCache>
            </c:numRef>
          </c:cat>
          <c:val>
            <c:numRef>
              <c:f>Sheet1!$B$2:$B$6</c:f>
              <c:numCache>
                <c:formatCode>0.00</c:formatCode>
                <c:ptCount val="5"/>
                <c:pt idx="0">
                  <c:v>88</c:v>
                </c:pt>
                <c:pt idx="1">
                  <c:v>85</c:v>
                </c:pt>
                <c:pt idx="2">
                  <c:v>82</c:v>
                </c:pt>
                <c:pt idx="3">
                  <c:v>78</c:v>
                </c:pt>
                <c:pt idx="4">
                  <c:v>79</c:v>
                </c:pt>
              </c:numCache>
            </c:numRef>
          </c:val>
        </c:ser>
        <c:dLbls>
          <c:showLegendKey val="0"/>
          <c:showVal val="0"/>
          <c:showCatName val="0"/>
          <c:showSerName val="0"/>
          <c:showPercent val="0"/>
          <c:showBubbleSize val="0"/>
        </c:dLbls>
        <c:gapWidth val="18"/>
        <c:axId val="53500544"/>
        <c:axId val="53502336"/>
      </c:barChart>
      <c:catAx>
        <c:axId val="53500544"/>
        <c:scaling>
          <c:orientation val="minMax"/>
        </c:scaling>
        <c:delete val="0"/>
        <c:axPos val="b"/>
        <c:numFmt formatCode="General" sourceLinked="1"/>
        <c:majorTickMark val="out"/>
        <c:minorTickMark val="none"/>
        <c:tickLblPos val="nextTo"/>
        <c:spPr>
          <a:ln>
            <a:noFill/>
          </a:ln>
        </c:spPr>
        <c:txPr>
          <a:bodyPr/>
          <a:lstStyle/>
          <a:p>
            <a:pPr>
              <a:defRPr sz="900" baseline="0">
                <a:latin typeface="Bliss 2 Regular" pitchFamily="50" charset="0"/>
              </a:defRPr>
            </a:pPr>
            <a:endParaRPr lang="en-US"/>
          </a:p>
        </c:txPr>
        <c:crossAx val="53502336"/>
        <c:crosses val="autoZero"/>
        <c:auto val="1"/>
        <c:lblAlgn val="ctr"/>
        <c:lblOffset val="100"/>
        <c:noMultiLvlLbl val="0"/>
      </c:catAx>
      <c:valAx>
        <c:axId val="53502336"/>
        <c:scaling>
          <c:orientation val="minMax"/>
          <c:min val="0"/>
        </c:scaling>
        <c:delete val="0"/>
        <c:axPos val="l"/>
        <c:majorGridlines>
          <c:spPr>
            <a:ln w="6350">
              <a:solidFill>
                <a:schemeClr val="tx1"/>
              </a:solidFill>
            </a:ln>
          </c:spPr>
        </c:majorGridlines>
        <c:numFmt formatCode="#,##0" sourceLinked="0"/>
        <c:majorTickMark val="out"/>
        <c:minorTickMark val="none"/>
        <c:tickLblPos val="nextTo"/>
        <c:spPr>
          <a:ln>
            <a:noFill/>
          </a:ln>
        </c:spPr>
        <c:txPr>
          <a:bodyPr/>
          <a:lstStyle/>
          <a:p>
            <a:pPr>
              <a:defRPr sz="900" baseline="0">
                <a:latin typeface="Bliss 2 Regular" pitchFamily="50" charset="0"/>
              </a:defRPr>
            </a:pPr>
            <a:endParaRPr lang="en-US"/>
          </a:p>
        </c:txPr>
        <c:crossAx val="5350054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aseline="0">
                <a:solidFill>
                  <a:schemeClr val="accent1"/>
                </a:solidFill>
                <a:latin typeface="Bliss 2 Regular" pitchFamily="50" charset="0"/>
              </a:defRPr>
            </a:pPr>
            <a:r>
              <a:rPr lang="en-US" sz="1200" b="0" i="0" baseline="0" dirty="0" smtClean="0">
                <a:solidFill>
                  <a:schemeClr val="accent1"/>
                </a:solidFill>
                <a:latin typeface="Bliss 2 Regular" pitchFamily="50" charset="0"/>
              </a:rPr>
              <a:t>2013 BROKER INCOME</a:t>
            </a:r>
            <a:endParaRPr lang="en-US" sz="1200" b="0" i="0" baseline="0" dirty="0">
              <a:solidFill>
                <a:schemeClr val="accent1"/>
              </a:solidFill>
              <a:latin typeface="Bliss 2 Regular" pitchFamily="50" charset="0"/>
            </a:endParaRPr>
          </a:p>
        </c:rich>
      </c:tx>
      <c:layout>
        <c:manualLayout>
          <c:xMode val="edge"/>
          <c:yMode val="edge"/>
          <c:x val="3.9072946070420481E-3"/>
          <c:y val="1.9642228626261419E-2"/>
        </c:manualLayout>
      </c:layout>
      <c:overlay val="0"/>
    </c:title>
    <c:autoTitleDeleted val="0"/>
    <c:plotArea>
      <c:layout>
        <c:manualLayout>
          <c:layoutTarget val="inner"/>
          <c:xMode val="edge"/>
          <c:yMode val="edge"/>
          <c:x val="0.24748485818495281"/>
          <c:y val="0.19532615062972802"/>
          <c:w val="0.63094810082701924"/>
          <c:h val="0.62746044863296357"/>
        </c:manualLayout>
      </c:layout>
      <c:pieChart>
        <c:varyColors val="1"/>
        <c:ser>
          <c:idx val="0"/>
          <c:order val="0"/>
          <c:tx>
            <c:strRef>
              <c:f>Sheet1!$B$1</c:f>
              <c:strCache>
                <c:ptCount val="1"/>
                <c:pt idx="0">
                  <c:v>2011 broker income</c:v>
                </c:pt>
              </c:strCache>
            </c:strRef>
          </c:tx>
          <c:spPr>
            <a:ln w="6350">
              <a:solidFill>
                <a:schemeClr val="bg1"/>
              </a:solidFill>
            </a:ln>
          </c:spPr>
          <c:dLbls>
            <c:dLbl>
              <c:idx val="0"/>
              <c:layout>
                <c:manualLayout>
                  <c:x val="3.0406452731144454E-2"/>
                  <c:y val="4.856923631535504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4278215223097114E-4"/>
                  <c:y val="4.65249364203525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5377853711682269E-2"/>
                  <c:y val="-1.154504945521451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3709236865141317"/>
                  <c:y val="3.266808738423003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5.1959171400468341E-4"/>
                  <c:y val="7.499135197099311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3704710762634925E-2"/>
                  <c:y val="8.244506923473149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6179469550493711"/>
                  <c:y val="8.60595666138105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9.4697713383891408E-2"/>
                  <c:y val="2.489212057246164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11624414549247514"/>
                  <c:y val="-4.436722939875367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8.5582409891123562E-2"/>
                  <c:y val="-0.11412210511963317"/>
                </c:manualLayout>
              </c:layout>
              <c:showLegendKey val="0"/>
              <c:showVal val="0"/>
              <c:showCatName val="1"/>
              <c:showSerName val="0"/>
              <c:showPercent val="1"/>
              <c:showBubbleSize val="0"/>
              <c:extLst>
                <c:ext xmlns:c15="http://schemas.microsoft.com/office/drawing/2012/chart" uri="{CE6537A1-D6FC-4f65-9D91-7224C49458BB}">
                  <c15:layout/>
                </c:ext>
              </c:extLst>
            </c:dLbl>
            <c:dLbl>
              <c:idx val="10"/>
              <c:layout>
                <c:manualLayout>
                  <c:x val="-1.546568013002167E-2"/>
                  <c:y val="-5.6268369171102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1"/>
              <c:layout>
                <c:manualLayout>
                  <c:x val="-2.0195275234356248E-2"/>
                  <c:y val="1.0914506973972589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a:latin typeface="Baskerville Cyr LT Std" pitchFamily="18" charset="-52"/>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Sheet1!$A$2:$A$13</c:f>
              <c:strCache>
                <c:ptCount val="12"/>
                <c:pt idx="0">
                  <c:v>Aon Benfield</c:v>
                </c:pt>
                <c:pt idx="1">
                  <c:v>Marsh</c:v>
                </c:pt>
                <c:pt idx="2">
                  <c:v>Willis</c:v>
                </c:pt>
                <c:pt idx="3">
                  <c:v>Towers Watson</c:v>
                </c:pt>
                <c:pt idx="4">
                  <c:v>JLT</c:v>
                </c:pt>
                <c:pt idx="5">
                  <c:v>Bowood Partners</c:v>
                </c:pt>
                <c:pt idx="6">
                  <c:v>Robert Flemming</c:v>
                </c:pt>
                <c:pt idx="7">
                  <c:v>Bell &amp; Clements</c:v>
                </c:pt>
                <c:pt idx="8">
                  <c:v>Thompson</c:v>
                </c:pt>
                <c:pt idx="9">
                  <c:v>Gallagher</c:v>
                </c:pt>
                <c:pt idx="10">
                  <c:v>Others - 
over 1%</c:v>
                </c:pt>
                <c:pt idx="11">
                  <c:v>Others - 
under 1%</c:v>
                </c:pt>
              </c:strCache>
            </c:strRef>
          </c:cat>
          <c:val>
            <c:numRef>
              <c:f>Sheet1!$B$2:$B$13</c:f>
              <c:numCache>
                <c:formatCode>0%</c:formatCode>
                <c:ptCount val="12"/>
                <c:pt idx="0">
                  <c:v>0.23</c:v>
                </c:pt>
                <c:pt idx="1">
                  <c:v>0.17</c:v>
                </c:pt>
                <c:pt idx="2">
                  <c:v>0.13</c:v>
                </c:pt>
                <c:pt idx="3">
                  <c:v>0.05</c:v>
                </c:pt>
                <c:pt idx="4">
                  <c:v>0.03</c:v>
                </c:pt>
                <c:pt idx="5">
                  <c:v>0.02</c:v>
                </c:pt>
                <c:pt idx="6">
                  <c:v>0.02</c:v>
                </c:pt>
                <c:pt idx="7">
                  <c:v>0.02</c:v>
                </c:pt>
                <c:pt idx="8">
                  <c:v>0.02</c:v>
                </c:pt>
                <c:pt idx="9">
                  <c:v>0.02</c:v>
                </c:pt>
                <c:pt idx="10">
                  <c:v>0.13</c:v>
                </c:pt>
                <c:pt idx="11">
                  <c:v>0.16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aseline="0">
                <a:solidFill>
                  <a:schemeClr val="accent1"/>
                </a:solidFill>
                <a:latin typeface="Bliss 2 Regular" pitchFamily="50" charset="0"/>
              </a:defRPr>
            </a:pPr>
            <a:r>
              <a:rPr lang="en-GB" sz="1200" b="0" i="0" baseline="0" dirty="0" smtClean="0">
                <a:solidFill>
                  <a:schemeClr val="accent1"/>
                </a:solidFill>
                <a:latin typeface="Bliss 2 Regular" pitchFamily="50" charset="0"/>
              </a:rPr>
              <a:t>LANCASHIRE GEOGRAPHIC PREMIUM ANALYSIS BY RISK LOCATION</a:t>
            </a:r>
          </a:p>
        </c:rich>
      </c:tx>
      <c:layout>
        <c:manualLayout>
          <c:xMode val="edge"/>
          <c:yMode val="edge"/>
          <c:x val="3.9072946070420481E-3"/>
          <c:y val="1.9642228626261419E-2"/>
        </c:manualLayout>
      </c:layout>
      <c:overlay val="0"/>
    </c:title>
    <c:autoTitleDeleted val="0"/>
    <c:plotArea>
      <c:layout>
        <c:manualLayout>
          <c:layoutTarget val="inner"/>
          <c:xMode val="edge"/>
          <c:yMode val="edge"/>
          <c:x val="0.17740865706291623"/>
          <c:y val="0.26793569426704977"/>
          <c:w val="0.53709921154645979"/>
          <c:h val="0.55485105901267062"/>
        </c:manualLayout>
      </c:layout>
      <c:pieChart>
        <c:varyColors val="1"/>
        <c:ser>
          <c:idx val="0"/>
          <c:order val="0"/>
          <c:tx>
            <c:strRef>
              <c:f>Sheet1!$B$1</c:f>
              <c:strCache>
                <c:ptCount val="1"/>
                <c:pt idx="0">
                  <c:v>2011 broker income</c:v>
                </c:pt>
              </c:strCache>
            </c:strRef>
          </c:tx>
          <c:spPr>
            <a:ln w="6350">
              <a:solidFill>
                <a:schemeClr val="bg1"/>
              </a:solidFill>
            </a:ln>
          </c:spPr>
          <c:dLbls>
            <c:dLbl>
              <c:idx val="0"/>
              <c:layout>
                <c:manualLayout>
                  <c:x val="-4.664652207245501E-2"/>
                  <c:y val="-7.5484037127187889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3728146994218965E-2"/>
                  <c:y val="2.469454151558917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072091712184535E-2"/>
                  <c:y val="2.05220253305188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0318882729776148"/>
                  <c:y val="-2.745780771833432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3817523564248693"/>
                  <c:y val="3.49071062811202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2.8758831056974774E-2"/>
                  <c:y val="3.033596014584238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0015257697832543"/>
                  <c:y val="5.800018432295401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7.1559083652781588E-2"/>
                  <c:y val="-6.9459293503677929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7.4846931581590101E-2"/>
                  <c:y val="0.12398527688842653"/>
                </c:manualLayout>
              </c:layout>
              <c:showLegendKey val="0"/>
              <c:showVal val="0"/>
              <c:showCatName val="1"/>
              <c:showSerName val="0"/>
              <c:showPercent val="1"/>
              <c:showBubbleSize val="0"/>
              <c:extLst>
                <c:ext xmlns:c15="http://schemas.microsoft.com/office/drawing/2012/chart" uri="{CE6537A1-D6FC-4f65-9D91-7224C49458BB}"/>
              </c:extLst>
            </c:dLbl>
            <c:dLbl>
              <c:idx val="9"/>
              <c:layout>
                <c:manualLayout>
                  <c:x val="7.1605611202212802E-2"/>
                  <c:y val="0.19051576340002627"/>
                </c:manualLayout>
              </c:layout>
              <c:showLegendKey val="0"/>
              <c:showVal val="0"/>
              <c:showCatName val="1"/>
              <c:showSerName val="0"/>
              <c:showPercent val="1"/>
              <c:showBubbleSize val="0"/>
              <c:extLst>
                <c:ext xmlns:c15="http://schemas.microsoft.com/office/drawing/2012/chart" uri="{CE6537A1-D6FC-4f65-9D91-7224C49458BB}"/>
              </c:extLst>
            </c:dLbl>
            <c:dLbl>
              <c:idx val="10"/>
              <c:layout>
                <c:manualLayout>
                  <c:x val="-5.5533214918519237E-2"/>
                  <c:y val="5.5966635020351277E-2"/>
                </c:manualLayout>
              </c:layout>
              <c:showLegendKey val="0"/>
              <c:showVal val="0"/>
              <c:showCatName val="1"/>
              <c:showSerName val="0"/>
              <c:showPercent val="1"/>
              <c:showBubbleSize val="0"/>
              <c:extLst>
                <c:ext xmlns:c15="http://schemas.microsoft.com/office/drawing/2012/chart" uri="{CE6537A1-D6FC-4f65-9D91-7224C49458BB}"/>
              </c:extLst>
            </c:dLbl>
            <c:dLbl>
              <c:idx val="11"/>
              <c:layout>
                <c:manualLayout>
                  <c:x val="-5.1117049379171631E-3"/>
                  <c:y val="1.620558574299825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800">
                    <a:latin typeface="Baskerville Cyr LT Std" pitchFamily="18" charset="-52"/>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Worldwide Offshore</c:v>
                </c:pt>
                <c:pt idx="1">
                  <c:v>Worldwide, including</c:v>
                </c:pt>
                <c:pt idx="2">
                  <c:v>U.S. and Canada</c:v>
                </c:pt>
                <c:pt idx="3">
                  <c:v>Far East</c:v>
                </c:pt>
                <c:pt idx="4">
                  <c:v>Europe</c:v>
                </c:pt>
                <c:pt idx="5">
                  <c:v>Worldwide, excluding</c:v>
                </c:pt>
                <c:pt idx="6">
                  <c:v>Middle East</c:v>
                </c:pt>
                <c:pt idx="7">
                  <c:v>Rest of World</c:v>
                </c:pt>
              </c:strCache>
            </c:strRef>
          </c:cat>
          <c:val>
            <c:numRef>
              <c:f>Sheet1!$B$2:$B$9</c:f>
              <c:numCache>
                <c:formatCode>0%</c:formatCode>
                <c:ptCount val="8"/>
                <c:pt idx="0">
                  <c:v>0.23</c:v>
                </c:pt>
                <c:pt idx="1">
                  <c:v>0.17</c:v>
                </c:pt>
                <c:pt idx="2">
                  <c:v>0.13</c:v>
                </c:pt>
                <c:pt idx="3">
                  <c:v>0.05</c:v>
                </c:pt>
                <c:pt idx="4">
                  <c:v>0.03</c:v>
                </c:pt>
                <c:pt idx="5">
                  <c:v>0.02</c:v>
                </c:pt>
                <c:pt idx="6">
                  <c:v>0.02</c:v>
                </c:pt>
                <c:pt idx="7">
                  <c:v>0.02</c:v>
                </c:pt>
              </c:numCache>
            </c:numRef>
          </c:val>
        </c:ser>
        <c:dLbls>
          <c:showLegendKey val="0"/>
          <c:showVal val="0"/>
          <c:showCatName val="0"/>
          <c:showSerName val="0"/>
          <c:showPercent val="0"/>
          <c:showBubbleSize val="0"/>
          <c:showLeaderLines val="1"/>
        </c:dLbls>
        <c:firstSliceAng val="218"/>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baseline="0">
                <a:solidFill>
                  <a:schemeClr val="accent1"/>
                </a:solidFill>
                <a:latin typeface="Bliss 2 Regular" pitchFamily="50" charset="0"/>
              </a:defRPr>
            </a:pPr>
            <a:r>
              <a:rPr lang="en-GB" sz="1200" b="0" i="0" baseline="0" dirty="0" smtClean="0">
                <a:solidFill>
                  <a:schemeClr val="accent1"/>
                </a:solidFill>
                <a:latin typeface="Bliss 2 Regular" pitchFamily="50" charset="0"/>
              </a:rPr>
              <a:t>CATHEDRAL GEOGRAPHIC PREMIUM ANALYSIS BY RISK LOCATION</a:t>
            </a:r>
          </a:p>
        </c:rich>
      </c:tx>
      <c:layout>
        <c:manualLayout>
          <c:xMode val="edge"/>
          <c:yMode val="edge"/>
          <c:x val="3.9072946070420481E-3"/>
          <c:y val="1.9642228626261419E-2"/>
        </c:manualLayout>
      </c:layout>
      <c:overlay val="0"/>
    </c:title>
    <c:autoTitleDeleted val="0"/>
    <c:plotArea>
      <c:layout>
        <c:manualLayout>
          <c:layoutTarget val="inner"/>
          <c:xMode val="edge"/>
          <c:yMode val="edge"/>
          <c:x val="0.17740865706291623"/>
          <c:y val="0.27864710283562211"/>
          <c:w val="0.49473071605464652"/>
          <c:h val="0.54413942238985935"/>
        </c:manualLayout>
      </c:layout>
      <c:pieChart>
        <c:varyColors val="1"/>
        <c:ser>
          <c:idx val="0"/>
          <c:order val="0"/>
          <c:tx>
            <c:strRef>
              <c:f>Sheet1!$B$1</c:f>
              <c:strCache>
                <c:ptCount val="1"/>
                <c:pt idx="0">
                  <c:v>2011 broker income</c:v>
                </c:pt>
              </c:strCache>
            </c:strRef>
          </c:tx>
          <c:spPr>
            <a:ln w="6350">
              <a:solidFill>
                <a:schemeClr val="bg1"/>
              </a:solidFill>
            </a:ln>
          </c:spPr>
          <c:dLbls>
            <c:dLbl>
              <c:idx val="0"/>
              <c:layout>
                <c:manualLayout>
                  <c:x val="-5.9398257758302542E-2"/>
                  <c:y val="4.155864086160878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6817754484953589E-3"/>
                  <c:y val="-2.394286367911194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0483135049536585E-2"/>
                  <c:y val="-1.932726534712830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5901413882381501E-2"/>
                  <c:y val="4.206010689384580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3.6465582327377725E-2"/>
                  <c:y val="-8.9353076930846029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0272966451266254"/>
                  <c:y val="-8.1899044045611089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7.5528152478932992E-2"/>
                  <c:y val="5.891075234064902E-3"/>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4.0915481284869493E-2"/>
                  <c:y val="7.7001229661350756E-2"/>
                </c:manualLayout>
              </c:layout>
              <c:showLegendKey val="0"/>
              <c:showVal val="0"/>
              <c:showCatName val="1"/>
              <c:showSerName val="0"/>
              <c:showPercent val="1"/>
              <c:showBubbleSize val="0"/>
              <c:extLst>
                <c:ext xmlns:c15="http://schemas.microsoft.com/office/drawing/2012/chart" uri="{CE6537A1-D6FC-4f65-9D91-7224C49458BB}"/>
              </c:extLst>
            </c:dLbl>
            <c:dLbl>
              <c:idx val="8"/>
              <c:layout>
                <c:manualLayout>
                  <c:x val="7.4846931581590101E-2"/>
                  <c:y val="0.12398527688842653"/>
                </c:manualLayout>
              </c:layout>
              <c:showLegendKey val="0"/>
              <c:showVal val="0"/>
              <c:showCatName val="1"/>
              <c:showSerName val="0"/>
              <c:showPercent val="1"/>
              <c:showBubbleSize val="0"/>
              <c:extLst>
                <c:ext xmlns:c15="http://schemas.microsoft.com/office/drawing/2012/chart" uri="{CE6537A1-D6FC-4f65-9D91-7224C49458BB}"/>
              </c:extLst>
            </c:dLbl>
            <c:dLbl>
              <c:idx val="9"/>
              <c:layout>
                <c:manualLayout>
                  <c:x val="7.1605611202212802E-2"/>
                  <c:y val="0.19051576340002627"/>
                </c:manualLayout>
              </c:layout>
              <c:showLegendKey val="0"/>
              <c:showVal val="0"/>
              <c:showCatName val="1"/>
              <c:showSerName val="0"/>
              <c:showPercent val="1"/>
              <c:showBubbleSize val="0"/>
              <c:extLst>
                <c:ext xmlns:c15="http://schemas.microsoft.com/office/drawing/2012/chart" uri="{CE6537A1-D6FC-4f65-9D91-7224C49458BB}"/>
              </c:extLst>
            </c:dLbl>
            <c:dLbl>
              <c:idx val="10"/>
              <c:layout>
                <c:manualLayout>
                  <c:x val="-5.5533214918519237E-2"/>
                  <c:y val="5.5966635020351277E-2"/>
                </c:manualLayout>
              </c:layout>
              <c:showLegendKey val="0"/>
              <c:showVal val="0"/>
              <c:showCatName val="1"/>
              <c:showSerName val="0"/>
              <c:showPercent val="1"/>
              <c:showBubbleSize val="0"/>
              <c:extLst>
                <c:ext xmlns:c15="http://schemas.microsoft.com/office/drawing/2012/chart" uri="{CE6537A1-D6FC-4f65-9D91-7224C49458BB}"/>
              </c:extLst>
            </c:dLbl>
            <c:dLbl>
              <c:idx val="11"/>
              <c:layout>
                <c:manualLayout>
                  <c:x val="-5.1117049379171631E-3"/>
                  <c:y val="1.620558574299825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800">
                    <a:latin typeface="Baskerville Cyr LT Std" pitchFamily="18" charset="-52"/>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U.K.</c:v>
                </c:pt>
                <c:pt idx="1">
                  <c:v>U.S.</c:v>
                </c:pt>
                <c:pt idx="2">
                  <c:v>Other EU member states</c:v>
                </c:pt>
                <c:pt idx="3">
                  <c:v>Rest of World</c:v>
                </c:pt>
              </c:strCache>
            </c:strRef>
          </c:cat>
          <c:val>
            <c:numRef>
              <c:f>Sheet1!$B$2:$B$5</c:f>
              <c:numCache>
                <c:formatCode>0%</c:formatCode>
                <c:ptCount val="4"/>
                <c:pt idx="0">
                  <c:v>0.16</c:v>
                </c:pt>
                <c:pt idx="1">
                  <c:v>0.43</c:v>
                </c:pt>
                <c:pt idx="2">
                  <c:v>0.09</c:v>
                </c:pt>
                <c:pt idx="3">
                  <c:v>0.32</c:v>
                </c:pt>
              </c:numCache>
            </c:numRef>
          </c:val>
        </c:ser>
        <c:dLbls>
          <c:showLegendKey val="0"/>
          <c:showVal val="0"/>
          <c:showCatName val="0"/>
          <c:showSerName val="0"/>
          <c:showPercent val="0"/>
          <c:showBubbleSize val="0"/>
          <c:showLeaderLines val="1"/>
        </c:dLbls>
        <c:firstSliceAng val="218"/>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0.01679</cdr:x>
      <cdr:y>0.06362</cdr:y>
    </cdr:from>
    <cdr:to>
      <cdr:x>0.97961</cdr:x>
      <cdr:y>0.06362</cdr:y>
    </cdr:to>
    <cdr:cxnSp macro="">
      <cdr:nvCxnSpPr>
        <cdr:cNvPr id="3" name="Straight Connector 2"/>
        <cdr:cNvCxnSpPr/>
      </cdr:nvCxnSpPr>
      <cdr:spPr>
        <a:xfrm xmlns:a="http://schemas.openxmlformats.org/drawingml/2006/main">
          <a:off x="67816" y="244624"/>
          <a:ext cx="3888432"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0.02107</cdr:x>
      <cdr:y>0.09634</cdr:y>
    </cdr:from>
    <cdr:to>
      <cdr:x>0.96606</cdr:x>
      <cdr:y>0.09634</cdr:y>
    </cdr:to>
    <cdr:cxnSp macro="">
      <cdr:nvCxnSpPr>
        <cdr:cNvPr id="2" name="Straight Connector 1"/>
        <cdr:cNvCxnSpPr/>
      </cdr:nvCxnSpPr>
      <cdr:spPr>
        <a:xfrm xmlns:a="http://schemas.openxmlformats.org/drawingml/2006/main">
          <a:off x="165903" y="215065"/>
          <a:ext cx="7440776"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0.02107</cdr:x>
      <cdr:y>0.09634</cdr:y>
    </cdr:from>
    <cdr:to>
      <cdr:x>0.96606</cdr:x>
      <cdr:y>0.09634</cdr:y>
    </cdr:to>
    <cdr:cxnSp macro="">
      <cdr:nvCxnSpPr>
        <cdr:cNvPr id="2" name="Straight Connector 1"/>
        <cdr:cNvCxnSpPr/>
      </cdr:nvCxnSpPr>
      <cdr:spPr>
        <a:xfrm xmlns:a="http://schemas.openxmlformats.org/drawingml/2006/main">
          <a:off x="150204" y="229558"/>
          <a:ext cx="6736637"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0.02213</cdr:x>
      <cdr:y>0.07842</cdr:y>
    </cdr:from>
    <cdr:to>
      <cdr:x>0.96712</cdr:x>
      <cdr:y>0.07842</cdr:y>
    </cdr:to>
    <cdr:cxnSp macro="">
      <cdr:nvCxnSpPr>
        <cdr:cNvPr id="2" name="Straight Connector 1"/>
        <cdr:cNvCxnSpPr/>
      </cdr:nvCxnSpPr>
      <cdr:spPr>
        <a:xfrm xmlns:a="http://schemas.openxmlformats.org/drawingml/2006/main">
          <a:off x="157761" y="231528"/>
          <a:ext cx="6736637"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0.01445</cdr:x>
      <cdr:y>0.10116</cdr:y>
    </cdr:from>
    <cdr:to>
      <cdr:x>0.95944</cdr:x>
      <cdr:y>0.10116</cdr:y>
    </cdr:to>
    <cdr:cxnSp macro="">
      <cdr:nvCxnSpPr>
        <cdr:cNvPr id="3" name="Straight Connector 2"/>
        <cdr:cNvCxnSpPr/>
      </cdr:nvCxnSpPr>
      <cdr:spPr>
        <a:xfrm xmlns:a="http://schemas.openxmlformats.org/drawingml/2006/main">
          <a:off x="55146" y="269521"/>
          <a:ext cx="3606482"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0.01445</cdr:x>
      <cdr:y>0.10116</cdr:y>
    </cdr:from>
    <cdr:to>
      <cdr:x>0.95944</cdr:x>
      <cdr:y>0.10116</cdr:y>
    </cdr:to>
    <cdr:cxnSp macro="">
      <cdr:nvCxnSpPr>
        <cdr:cNvPr id="3" name="Straight Connector 2"/>
        <cdr:cNvCxnSpPr/>
      </cdr:nvCxnSpPr>
      <cdr:spPr>
        <a:xfrm xmlns:a="http://schemas.openxmlformats.org/drawingml/2006/main">
          <a:off x="55146" y="269521"/>
          <a:ext cx="3606482"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0.01779</cdr:x>
      <cdr:y>0.12051</cdr:y>
    </cdr:from>
    <cdr:to>
      <cdr:x>0.96278</cdr:x>
      <cdr:y>0.12051</cdr:y>
    </cdr:to>
    <cdr:cxnSp macro="">
      <cdr:nvCxnSpPr>
        <cdr:cNvPr id="2" name="Straight Connector 1"/>
        <cdr:cNvCxnSpPr/>
      </cdr:nvCxnSpPr>
      <cdr:spPr>
        <a:xfrm xmlns:a="http://schemas.openxmlformats.org/drawingml/2006/main">
          <a:off x="81987" y="216936"/>
          <a:ext cx="4354999"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0.02213</cdr:x>
      <cdr:y>0.07842</cdr:y>
    </cdr:from>
    <cdr:to>
      <cdr:x>0.96712</cdr:x>
      <cdr:y>0.07842</cdr:y>
    </cdr:to>
    <cdr:cxnSp macro="">
      <cdr:nvCxnSpPr>
        <cdr:cNvPr id="2" name="Straight Connector 1"/>
        <cdr:cNvCxnSpPr/>
      </cdr:nvCxnSpPr>
      <cdr:spPr>
        <a:xfrm xmlns:a="http://schemas.openxmlformats.org/drawingml/2006/main">
          <a:off x="157761" y="231528"/>
          <a:ext cx="6736637"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0.88827</cdr:x>
      <cdr:y>0.81894</cdr:y>
    </cdr:from>
    <cdr:to>
      <cdr:x>0.94281</cdr:x>
      <cdr:y>0.87779</cdr:y>
    </cdr:to>
    <cdr:sp macro="" textlink="">
      <cdr:nvSpPr>
        <cdr:cNvPr id="3" name="TextBox 12"/>
        <cdr:cNvSpPr txBox="1"/>
      </cdr:nvSpPr>
      <cdr:spPr>
        <a:xfrm xmlns:a="http://schemas.openxmlformats.org/drawingml/2006/main">
          <a:off x="6431383" y="3426156"/>
          <a:ext cx="39488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solidFill>
                <a:schemeClr val="tx2"/>
              </a:solidFill>
              <a:latin typeface="Bliss 2 Regular" pitchFamily="50" charset="0"/>
            </a:rPr>
            <a:t>   </a:t>
          </a:r>
          <a:r>
            <a:rPr lang="en-US" sz="700" dirty="0" smtClean="0">
              <a:solidFill>
                <a:schemeClr val="tx2"/>
              </a:solidFill>
              <a:latin typeface="Bliss 2 Regular" pitchFamily="50" charset="0"/>
              <a:cs typeface="Arial" pitchFamily="34" charset="0"/>
            </a:rPr>
            <a:t>(</a:t>
          </a:r>
          <a:r>
            <a:rPr lang="en-US" sz="700" dirty="0">
              <a:solidFill>
                <a:schemeClr val="tx2"/>
              </a:solidFill>
              <a:latin typeface="Bliss 2 Regular" pitchFamily="50" charset="0"/>
              <a:cs typeface="Arial" pitchFamily="34" charset="0"/>
            </a:rPr>
            <a:t>3</a:t>
          </a:r>
          <a:r>
            <a:rPr lang="en-US" sz="700" dirty="0" smtClean="0">
              <a:solidFill>
                <a:schemeClr val="tx2"/>
              </a:solidFill>
              <a:latin typeface="Bliss 2 Regular" pitchFamily="50" charset="0"/>
              <a:cs typeface="Arial" pitchFamily="34" charset="0"/>
            </a:rPr>
            <a:t>)</a:t>
          </a:r>
          <a:endParaRPr lang="en-US" sz="700" dirty="0">
            <a:solidFill>
              <a:schemeClr val="tx2"/>
            </a:solidFill>
            <a:latin typeface="Bliss 2 Regular" pitchFamily="50" charset="0"/>
            <a:cs typeface="Arial" pitchFamily="34" charset="0"/>
          </a:endParaRPr>
        </a:p>
      </cdr:txBody>
    </cdr:sp>
  </cdr:relSizeAnchor>
  <cdr:relSizeAnchor xmlns:cdr="http://schemas.openxmlformats.org/drawingml/2006/chartDrawing">
    <cdr:from>
      <cdr:x>0.72602</cdr:x>
      <cdr:y>0.86059</cdr:y>
    </cdr:from>
    <cdr:to>
      <cdr:x>0.77147</cdr:x>
      <cdr:y>0.91944</cdr:y>
    </cdr:to>
    <cdr:sp macro="" textlink="">
      <cdr:nvSpPr>
        <cdr:cNvPr id="4" name="TextBox 12"/>
        <cdr:cNvSpPr txBox="1"/>
      </cdr:nvSpPr>
      <cdr:spPr>
        <a:xfrm xmlns:a="http://schemas.openxmlformats.org/drawingml/2006/main">
          <a:off x="5256584" y="3600400"/>
          <a:ext cx="329072" cy="2462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solidFill>
                <a:schemeClr val="tx2"/>
              </a:solidFill>
              <a:latin typeface="Bliss 2 Regular" pitchFamily="50" charset="0"/>
            </a:rPr>
            <a:t> </a:t>
          </a:r>
          <a:r>
            <a:rPr lang="en-US" sz="700" dirty="0" smtClean="0">
              <a:solidFill>
                <a:schemeClr val="tx2"/>
              </a:solidFill>
              <a:latin typeface="Bliss 2 Regular" pitchFamily="50" charset="0"/>
              <a:cs typeface="Arial" pitchFamily="34" charset="0"/>
            </a:rPr>
            <a:t>(2)</a:t>
          </a:r>
          <a:endParaRPr lang="en-US" sz="700" dirty="0">
            <a:solidFill>
              <a:schemeClr val="tx2"/>
            </a:solidFill>
            <a:latin typeface="Bliss 2 Regular" pitchFamily="50"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0.02039</cdr:x>
      <cdr:y>0.06996</cdr:y>
    </cdr:from>
    <cdr:to>
      <cdr:x>0.96538</cdr:x>
      <cdr:y>0.06996</cdr:y>
    </cdr:to>
    <cdr:cxnSp macro="">
      <cdr:nvCxnSpPr>
        <cdr:cNvPr id="3" name="Straight Connector 2"/>
        <cdr:cNvCxnSpPr/>
      </cdr:nvCxnSpPr>
      <cdr:spPr>
        <a:xfrm xmlns:a="http://schemas.openxmlformats.org/drawingml/2006/main">
          <a:off x="82352" y="316632"/>
          <a:ext cx="3816424"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0.05607</cdr:x>
      <cdr:y>0.03405</cdr:y>
    </cdr:from>
    <cdr:to>
      <cdr:x>0.09242</cdr:x>
      <cdr:y>0.67079</cdr:y>
    </cdr:to>
    <cdr:sp macro="" textlink="">
      <cdr:nvSpPr>
        <cdr:cNvPr id="2" name="TextBox 1"/>
        <cdr:cNvSpPr txBox="1"/>
      </cdr:nvSpPr>
      <cdr:spPr>
        <a:xfrm xmlns:a="http://schemas.openxmlformats.org/drawingml/2006/main">
          <a:off x="368761" y="120661"/>
          <a:ext cx="239066" cy="2256372"/>
        </a:xfrm>
        <a:prstGeom xmlns:a="http://schemas.openxmlformats.org/drawingml/2006/main" prst="rect">
          <a:avLst/>
        </a:prstGeom>
        <a:solidFill xmlns:a="http://schemas.openxmlformats.org/drawingml/2006/main">
          <a:schemeClr val="bg1"/>
        </a:solidFill>
        <a:ln xmlns:a="http://schemas.openxmlformats.org/drawingml/2006/main">
          <a:solidFill>
            <a:schemeClr val="tx2"/>
          </a:solidFill>
        </a:ln>
      </cdr:spPr>
      <cdr:txBody>
        <a:bodyPr xmlns:a="http://schemas.openxmlformats.org/drawingml/2006/main" vertOverflow="clip" vert="vert270" wrap="square" rtlCol="0" anchor="ctr" anchorCtr="0"/>
        <a:lstStyle xmlns:a="http://schemas.openxmlformats.org/drawingml/2006/main"/>
        <a:p xmlns:a="http://schemas.openxmlformats.org/drawingml/2006/main">
          <a:pPr algn="ctr"/>
          <a:r>
            <a:rPr lang="en-US" sz="700" dirty="0" smtClean="0">
              <a:solidFill>
                <a:schemeClr val="tx2"/>
              </a:solidFill>
              <a:latin typeface="Bliss 2 Regular" pitchFamily="50" charset="0"/>
              <a:cs typeface="Arial" pitchFamily="34" charset="0"/>
            </a:rPr>
            <a:t>POSITIVE</a:t>
          </a:r>
          <a:endParaRPr lang="en-GB" sz="700" dirty="0">
            <a:solidFill>
              <a:schemeClr val="tx2"/>
            </a:solidFill>
            <a:latin typeface="Bliss 2 Regular" pitchFamily="50" charset="0"/>
            <a:cs typeface="Arial" pitchFamily="34" charset="0"/>
          </a:endParaRPr>
        </a:p>
      </cdr:txBody>
    </cdr:sp>
  </cdr:relSizeAnchor>
  <cdr:relSizeAnchor xmlns:cdr="http://schemas.openxmlformats.org/drawingml/2006/chartDrawing">
    <cdr:from>
      <cdr:x>0.05607</cdr:x>
      <cdr:y>0.67079</cdr:y>
    </cdr:from>
    <cdr:to>
      <cdr:x>0.09242</cdr:x>
      <cdr:y>0.81508</cdr:y>
    </cdr:to>
    <cdr:sp macro="" textlink="">
      <cdr:nvSpPr>
        <cdr:cNvPr id="3" name="TextBox 1"/>
        <cdr:cNvSpPr txBox="1"/>
      </cdr:nvSpPr>
      <cdr:spPr>
        <a:xfrm xmlns:a="http://schemas.openxmlformats.org/drawingml/2006/main">
          <a:off x="355299" y="2366810"/>
          <a:ext cx="230339" cy="509095"/>
        </a:xfrm>
        <a:prstGeom xmlns:a="http://schemas.openxmlformats.org/drawingml/2006/main" prst="rect">
          <a:avLst/>
        </a:prstGeom>
        <a:solidFill xmlns:a="http://schemas.openxmlformats.org/drawingml/2006/main">
          <a:schemeClr val="bg1"/>
        </a:solidFill>
        <a:ln xmlns:a="http://schemas.openxmlformats.org/drawingml/2006/main">
          <a:solidFill>
            <a:srgbClr val="7F7F7F"/>
          </a:solidFill>
        </a:ln>
      </cdr:spPr>
      <cdr:txBody>
        <a:bodyPr xmlns:a="http://schemas.openxmlformats.org/drawingml/2006/main" vert="vert270" wrap="square"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700" dirty="0" smtClean="0">
              <a:solidFill>
                <a:schemeClr val="tx2"/>
              </a:solidFill>
              <a:latin typeface="Bliss 2 Regular" pitchFamily="50" charset="0"/>
              <a:cs typeface="Arial" pitchFamily="34" charset="0"/>
            </a:rPr>
            <a:t>NEGATIVE</a:t>
          </a:r>
          <a:endParaRPr lang="en-GB" sz="700" dirty="0">
            <a:solidFill>
              <a:schemeClr val="tx2"/>
            </a:solidFill>
            <a:latin typeface="Bliss 2 Regular" pitchFamily="50"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0.02107</cdr:x>
      <cdr:y>0.07433</cdr:y>
    </cdr:from>
    <cdr:to>
      <cdr:x>0.96606</cdr:x>
      <cdr:y>0.07433</cdr:y>
    </cdr:to>
    <cdr:cxnSp macro="">
      <cdr:nvCxnSpPr>
        <cdr:cNvPr id="2" name="Straight Connector 1"/>
        <cdr:cNvCxnSpPr/>
      </cdr:nvCxnSpPr>
      <cdr:spPr>
        <a:xfrm xmlns:a="http://schemas.openxmlformats.org/drawingml/2006/main">
          <a:off x="82285" y="208742"/>
          <a:ext cx="3689731"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0.01092</cdr:x>
      <cdr:y>0.0795</cdr:y>
    </cdr:from>
    <cdr:to>
      <cdr:x>0.95591</cdr:x>
      <cdr:y>0.0795</cdr:y>
    </cdr:to>
    <cdr:cxnSp macro="">
      <cdr:nvCxnSpPr>
        <cdr:cNvPr id="3" name="Straight Connector 2"/>
        <cdr:cNvCxnSpPr/>
      </cdr:nvCxnSpPr>
      <cdr:spPr>
        <a:xfrm xmlns:a="http://schemas.openxmlformats.org/drawingml/2006/main">
          <a:off x="45006" y="251886"/>
          <a:ext cx="3893872"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0.02107</cdr:x>
      <cdr:y>0.07433</cdr:y>
    </cdr:from>
    <cdr:to>
      <cdr:x>0.96606</cdr:x>
      <cdr:y>0.07433</cdr:y>
    </cdr:to>
    <cdr:cxnSp macro="">
      <cdr:nvCxnSpPr>
        <cdr:cNvPr id="2" name="Straight Connector 1"/>
        <cdr:cNvCxnSpPr/>
      </cdr:nvCxnSpPr>
      <cdr:spPr>
        <a:xfrm xmlns:a="http://schemas.openxmlformats.org/drawingml/2006/main">
          <a:off x="82285" y="208742"/>
          <a:ext cx="3689731"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0.01092</cdr:x>
      <cdr:y>0.0795</cdr:y>
    </cdr:from>
    <cdr:to>
      <cdr:x>0.95591</cdr:x>
      <cdr:y>0.0795</cdr:y>
    </cdr:to>
    <cdr:cxnSp macro="">
      <cdr:nvCxnSpPr>
        <cdr:cNvPr id="3" name="Straight Connector 2"/>
        <cdr:cNvCxnSpPr/>
      </cdr:nvCxnSpPr>
      <cdr:spPr>
        <a:xfrm xmlns:a="http://schemas.openxmlformats.org/drawingml/2006/main">
          <a:off x="45006" y="251886"/>
          <a:ext cx="3893872"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0.0037</cdr:x>
      <cdr:y>0.14409</cdr:y>
    </cdr:from>
    <cdr:to>
      <cdr:x>0.94869</cdr:x>
      <cdr:y>0.14409</cdr:y>
    </cdr:to>
    <cdr:cxnSp macro="">
      <cdr:nvCxnSpPr>
        <cdr:cNvPr id="3" name="Straight Connector 2"/>
        <cdr:cNvCxnSpPr/>
      </cdr:nvCxnSpPr>
      <cdr:spPr>
        <a:xfrm xmlns:a="http://schemas.openxmlformats.org/drawingml/2006/main">
          <a:off x="13383" y="504056"/>
          <a:ext cx="3414988"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0.01022</cdr:x>
      <cdr:y>0.14378</cdr:y>
    </cdr:from>
    <cdr:to>
      <cdr:x>0.95521</cdr:x>
      <cdr:y>0.14378</cdr:y>
    </cdr:to>
    <cdr:cxnSp macro="">
      <cdr:nvCxnSpPr>
        <cdr:cNvPr id="3" name="Straight Connector 2"/>
        <cdr:cNvCxnSpPr/>
      </cdr:nvCxnSpPr>
      <cdr:spPr>
        <a:xfrm xmlns:a="http://schemas.openxmlformats.org/drawingml/2006/main">
          <a:off x="39413" y="504056"/>
          <a:ext cx="3643727" cy="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CE834-3762-4AED-A781-0E2DD9705783}" type="datetimeFigureOut">
              <a:rPr lang="en-GB" smtClean="0"/>
              <a:t>16/09/2014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C0887C-710F-4090-9A97-6E34A15ACD2E}" type="slidenum">
              <a:rPr lang="en-GB" smtClean="0"/>
              <a:t>‹#›</a:t>
            </a:fld>
            <a:endParaRPr lang="en-GB"/>
          </a:p>
        </p:txBody>
      </p:sp>
    </p:spTree>
    <p:extLst>
      <p:ext uri="{BB962C8B-B14F-4D97-AF65-F5344CB8AC3E}">
        <p14:creationId xmlns:p14="http://schemas.microsoft.com/office/powerpoint/2010/main" val="318970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0887C-710F-4090-9A97-6E34A15ACD2E}" type="slidenum">
              <a:rPr lang="en-GB" smtClean="0"/>
              <a:t>35</a:t>
            </a:fld>
            <a:endParaRPr lang="en-GB"/>
          </a:p>
        </p:txBody>
      </p:sp>
    </p:spTree>
    <p:extLst>
      <p:ext uri="{BB962C8B-B14F-4D97-AF65-F5344CB8AC3E}">
        <p14:creationId xmlns:p14="http://schemas.microsoft.com/office/powerpoint/2010/main" val="122885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0887C-710F-4090-9A97-6E34A15ACD2E}" type="slidenum">
              <a:rPr lang="en-GB" smtClean="0"/>
              <a:t>36</a:t>
            </a:fld>
            <a:endParaRPr lang="en-GB"/>
          </a:p>
        </p:txBody>
      </p:sp>
    </p:spTree>
    <p:extLst>
      <p:ext uri="{BB962C8B-B14F-4D97-AF65-F5344CB8AC3E}">
        <p14:creationId xmlns:p14="http://schemas.microsoft.com/office/powerpoint/2010/main" val="122885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0887C-710F-4090-9A97-6E34A15ACD2E}" type="slidenum">
              <a:rPr lang="en-GB" smtClean="0"/>
              <a:t>37</a:t>
            </a:fld>
            <a:endParaRPr lang="en-GB"/>
          </a:p>
        </p:txBody>
      </p:sp>
    </p:spTree>
    <p:extLst>
      <p:ext uri="{BB962C8B-B14F-4D97-AF65-F5344CB8AC3E}">
        <p14:creationId xmlns:p14="http://schemas.microsoft.com/office/powerpoint/2010/main" val="122885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C0887C-710F-4090-9A97-6E34A15ACD2E}" type="slidenum">
              <a:rPr lang="en-GB" smtClean="0"/>
              <a:t>38</a:t>
            </a:fld>
            <a:endParaRPr lang="en-GB"/>
          </a:p>
        </p:txBody>
      </p:sp>
    </p:spTree>
    <p:extLst>
      <p:ext uri="{BB962C8B-B14F-4D97-AF65-F5344CB8AC3E}">
        <p14:creationId xmlns:p14="http://schemas.microsoft.com/office/powerpoint/2010/main" val="1228858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8"/>
            <a:ext cx="12192000" cy="6857867"/>
          </a:xfrm>
          <a:prstGeom prst="rect">
            <a:avLst/>
          </a:prstGeom>
        </p:spPr>
      </p:pic>
      <p:sp>
        <p:nvSpPr>
          <p:cNvPr id="2" name="Title 1"/>
          <p:cNvSpPr>
            <a:spLocks noGrp="1"/>
          </p:cNvSpPr>
          <p:nvPr>
            <p:ph type="ctrTitle" hasCustomPrompt="1"/>
          </p:nvPr>
        </p:nvSpPr>
        <p:spPr>
          <a:xfrm>
            <a:off x="719403" y="2564904"/>
            <a:ext cx="10753195" cy="2736304"/>
          </a:xfrm>
        </p:spPr>
        <p:txBody>
          <a:bodyPr>
            <a:normAutofit/>
          </a:bodyPr>
          <a:lstStyle>
            <a:lvl1pPr algn="ctr">
              <a:spcAft>
                <a:spcPts val="2000"/>
              </a:spcAft>
              <a:defRPr sz="28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19403" y="524272"/>
            <a:ext cx="6336704" cy="1680592"/>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4392" y="548680"/>
            <a:ext cx="1827582" cy="409184"/>
          </a:xfrm>
          <a:prstGeom prst="rect">
            <a:avLst/>
          </a:prstGeom>
        </p:spPr>
      </p:pic>
      <p:sp>
        <p:nvSpPr>
          <p:cNvPr id="11" name="TextBox 10"/>
          <p:cNvSpPr txBox="1"/>
          <p:nvPr userDrawn="1"/>
        </p:nvSpPr>
        <p:spPr>
          <a:xfrm>
            <a:off x="4655843" y="6176339"/>
            <a:ext cx="1835374" cy="276999"/>
          </a:xfrm>
          <a:prstGeom prst="rect">
            <a:avLst/>
          </a:prstGeom>
          <a:noFill/>
        </p:spPr>
        <p:txBody>
          <a:bodyPr wrap="none" rtlCol="0">
            <a:spAutoFit/>
          </a:bodyPr>
          <a:lstStyle/>
          <a:p>
            <a:r>
              <a:rPr lang="en-GB" sz="1200" dirty="0" smtClean="0">
                <a:solidFill>
                  <a:schemeClr val="bg1"/>
                </a:solidFill>
                <a:latin typeface="Baskerville Cyr LT Std" pitchFamily="18" charset="-52"/>
              </a:rPr>
              <a:t>www.lancashiregroup.com</a:t>
            </a:r>
            <a:endParaRPr lang="en-GB" sz="1200" dirty="0">
              <a:solidFill>
                <a:schemeClr val="bg1"/>
              </a:solidFill>
              <a:latin typeface="Baskerville Cyr LT Std" pitchFamily="18" charset="-52"/>
            </a:endParaRPr>
          </a:p>
        </p:txBody>
      </p:sp>
    </p:spTree>
    <p:extLst>
      <p:ext uri="{BB962C8B-B14F-4D97-AF65-F5344CB8AC3E}">
        <p14:creationId xmlns:p14="http://schemas.microsoft.com/office/powerpoint/2010/main" val="23564385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r>
              <a:rPr lang="en-GB" dirty="0" smtClean="0"/>
              <a:t>Lancashire Holdings Limited</a:t>
            </a:r>
          </a:p>
          <a:p>
            <a:fld id="{2FDD1BB8-2C87-4001-9AE7-025FB1F4DD7C}" type="slidenum">
              <a:rPr lang="en-GB" smtClean="0">
                <a:latin typeface="+mj-lt"/>
              </a:rPr>
              <a:pPr/>
              <a:t>‹#›</a:t>
            </a:fld>
            <a:endParaRPr lang="en-GB" dirty="0" smtClean="0">
              <a:latin typeface="+mj-lt"/>
            </a:endParaRPr>
          </a:p>
          <a:p>
            <a:endParaRPr lang="en-GB" dirty="0"/>
          </a:p>
        </p:txBody>
      </p:sp>
    </p:spTree>
    <p:extLst>
      <p:ext uri="{BB962C8B-B14F-4D97-AF65-F5344CB8AC3E}">
        <p14:creationId xmlns:p14="http://schemas.microsoft.com/office/powerpoint/2010/main" val="2286196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2420890"/>
            <a:ext cx="10363200" cy="1362075"/>
          </a:xfrm>
        </p:spPr>
        <p:txBody>
          <a:bodyPr anchor="b" anchorCtr="0">
            <a:normAutofit/>
          </a:bodyPr>
          <a:lstStyle>
            <a:lvl1pPr algn="ctr">
              <a:defRPr sz="2800" b="0" cap="all">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914400" y="4149082"/>
            <a:ext cx="10363200" cy="1500187"/>
          </a:xfrm>
        </p:spPr>
        <p:txBody>
          <a:bodyPr anchor="t" anchorCtr="0"/>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6884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000"/>
            </a:lvl1pPr>
            <a:lvl2pPr>
              <a:defRPr sz="2000"/>
            </a:lvl2pPr>
            <a:lvl3pPr>
              <a:defRPr sz="1600"/>
            </a:lvl3pPr>
            <a:lvl4pPr>
              <a:defRPr sz="16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1600202"/>
            <a:ext cx="5384800" cy="4525963"/>
          </a:xfrm>
        </p:spPr>
        <p:txBody>
          <a:bodyPr/>
          <a:lstStyle>
            <a:lvl1pPr>
              <a:defRPr sz="2000"/>
            </a:lvl1pPr>
            <a:lvl2pPr>
              <a:defRPr sz="2000"/>
            </a:lvl2pPr>
            <a:lvl3pPr>
              <a:defRPr sz="1600"/>
            </a:lvl3pPr>
            <a:lvl4pPr>
              <a:defRPr sz="16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r>
              <a:rPr lang="en-GB" dirty="0" smtClean="0"/>
              <a:t>Lancashire Holdings Limited</a:t>
            </a:r>
          </a:p>
          <a:p>
            <a:fld id="{2FDD1BB8-2C87-4001-9AE7-025FB1F4DD7C}" type="slidenum">
              <a:rPr lang="en-GB" smtClean="0">
                <a:latin typeface="+mj-lt"/>
              </a:rPr>
              <a:pPr/>
              <a:t>‹#›</a:t>
            </a:fld>
            <a:endParaRPr lang="en-GB" dirty="0" smtClean="0">
              <a:latin typeface="+mj-lt"/>
            </a:endParaRPr>
          </a:p>
          <a:p>
            <a:endParaRPr lang="en-GB" dirty="0" smtClean="0"/>
          </a:p>
          <a:p>
            <a:endParaRPr lang="en-GB" dirty="0"/>
          </a:p>
        </p:txBody>
      </p:sp>
    </p:spTree>
    <p:extLst>
      <p:ext uri="{BB962C8B-B14F-4D97-AF65-F5344CB8AC3E}">
        <p14:creationId xmlns:p14="http://schemas.microsoft.com/office/powerpoint/2010/main" val="4189858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half" idx="2" hasCustomPrompt="1"/>
          </p:nvPr>
        </p:nvSpPr>
        <p:spPr>
          <a:xfrm>
            <a:off x="6197600" y="2348882"/>
            <a:ext cx="5384800" cy="3777283"/>
          </a:xfrm>
        </p:spPr>
        <p:txBody>
          <a:bodyPr>
            <a:normAutofit/>
          </a:bodyPr>
          <a:lstStyle>
            <a:lvl1pPr marL="0" indent="0">
              <a:buFontTx/>
              <a:buNone/>
              <a:defRPr sz="1400">
                <a:latin typeface="+mj-lt"/>
              </a:defRPr>
            </a:lvl1pPr>
            <a:lvl2pPr marL="0" indent="0">
              <a:buFontTx/>
              <a:buNone/>
              <a:defRPr sz="1400">
                <a:solidFill>
                  <a:schemeClr val="accent1"/>
                </a:solidFill>
                <a:latin typeface="Bliss 2 Regular" pitchFamily="50" charset="0"/>
              </a:defRPr>
            </a:lvl2pPr>
            <a:lvl3pPr marL="176213" indent="-176213">
              <a:buFont typeface="ITC New Baskerville Std" pitchFamily="18" charset="0"/>
              <a:buChar char="−"/>
              <a:defRPr sz="1200"/>
            </a:lvl3pPr>
            <a:lvl4pPr marL="360363" indent="-184150">
              <a:buClr>
                <a:schemeClr val="accent1"/>
              </a:buClr>
              <a:defRPr sz="1200"/>
            </a:lvl4pPr>
            <a:lvl5pPr marL="536575" indent="-176213">
              <a:buFont typeface="Arial" panose="020B0604020202020204" pitchFamily="34" charset="0"/>
              <a:buChar cha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r>
              <a:rPr lang="en-GB" dirty="0" smtClean="0"/>
              <a:t>Lancashire Holdings Limited</a:t>
            </a:r>
          </a:p>
          <a:p>
            <a:fld id="{2FDD1BB8-2C87-4001-9AE7-025FB1F4DD7C}" type="slidenum">
              <a:rPr lang="en-GB" smtClean="0">
                <a:latin typeface="+mj-lt"/>
              </a:rPr>
              <a:pPr/>
              <a:t>‹#›</a:t>
            </a:fld>
            <a:endParaRPr lang="en-GB" dirty="0" smtClean="0">
              <a:latin typeface="+mj-lt"/>
            </a:endParaRPr>
          </a:p>
          <a:p>
            <a:endParaRPr lang="en-GB" dirty="0" smtClean="0"/>
          </a:p>
          <a:p>
            <a:endParaRPr lang="en-GB" dirty="0"/>
          </a:p>
        </p:txBody>
      </p:sp>
      <p:sp>
        <p:nvSpPr>
          <p:cNvPr id="6" name="Text Placeholder 5"/>
          <p:cNvSpPr>
            <a:spLocks noGrp="1"/>
          </p:cNvSpPr>
          <p:nvPr>
            <p:ph type="body" sz="quarter" idx="13"/>
          </p:nvPr>
        </p:nvSpPr>
        <p:spPr>
          <a:xfrm>
            <a:off x="624419" y="1628775"/>
            <a:ext cx="10943167" cy="647700"/>
          </a:xfrm>
        </p:spPr>
        <p:txBody>
          <a:bodyPr>
            <a:noAutofit/>
          </a:bodyPr>
          <a:lstStyle>
            <a:lvl1pPr marL="0" indent="0">
              <a:buFontTx/>
              <a:buNone/>
              <a:defRPr sz="1200"/>
            </a:lvl1pPr>
            <a:lvl2pPr marL="176213" indent="-176213">
              <a:buClr>
                <a:schemeClr val="tx1"/>
              </a:buClr>
              <a:buFont typeface="ITC New Baskerville Std" pitchFamily="18" charset="0"/>
              <a:buChar char="−"/>
              <a:defRPr sz="1200"/>
            </a:lvl2pPr>
            <a:lvl3pPr marL="360363" indent="-184150">
              <a:buClr>
                <a:schemeClr val="accent1"/>
              </a:buClr>
              <a:defRPr sz="1200"/>
            </a:lvl3pPr>
            <a:lvl4pPr marL="536575" indent="-176213">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Content Placeholder 2"/>
          <p:cNvSpPr>
            <a:spLocks noGrp="1"/>
          </p:cNvSpPr>
          <p:nvPr>
            <p:ph sz="half" idx="1" hasCustomPrompt="1"/>
          </p:nvPr>
        </p:nvSpPr>
        <p:spPr>
          <a:xfrm>
            <a:off x="609600" y="2348882"/>
            <a:ext cx="5384800" cy="3777283"/>
          </a:xfrm>
        </p:spPr>
        <p:txBody>
          <a:bodyPr>
            <a:normAutofit/>
          </a:bodyPr>
          <a:lstStyle>
            <a:lvl1pPr marL="0" indent="0">
              <a:buFontTx/>
              <a:buNone/>
              <a:defRPr sz="1400">
                <a:latin typeface="+mj-lt"/>
              </a:defRPr>
            </a:lvl1pPr>
            <a:lvl2pPr marL="0" indent="0">
              <a:buFontTx/>
              <a:buNone/>
              <a:defRPr sz="1400">
                <a:solidFill>
                  <a:schemeClr val="accent1"/>
                </a:solidFill>
                <a:latin typeface="Bliss 2 Regular" pitchFamily="50" charset="0"/>
              </a:defRPr>
            </a:lvl2pPr>
            <a:lvl3pPr marL="176213" indent="-176213">
              <a:buFont typeface="ITC New Baskerville Std" pitchFamily="18" charset="0"/>
              <a:buChar char="−"/>
              <a:defRPr sz="1200"/>
            </a:lvl3pPr>
            <a:lvl4pPr marL="360363" indent="-184150">
              <a:buClr>
                <a:schemeClr val="accent1"/>
              </a:buClr>
              <a:defRPr sz="1200"/>
            </a:lvl4pPr>
            <a:lvl5pPr marL="536575" indent="-176213">
              <a:buFont typeface="Arial" panose="020B0604020202020204" pitchFamily="34" charset="0"/>
              <a:buChar cha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2393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r>
              <a:rPr lang="en-GB" dirty="0" smtClean="0"/>
              <a:t>Lancashire Holdings Limited</a:t>
            </a:r>
          </a:p>
          <a:p>
            <a:fld id="{2FDD1BB8-2C87-4001-9AE7-025FB1F4DD7C}" type="slidenum">
              <a:rPr lang="en-GB" smtClean="0">
                <a:latin typeface="+mj-lt"/>
              </a:rPr>
              <a:pPr/>
              <a:t>‹#›</a:t>
            </a:fld>
            <a:endParaRPr lang="en-GB" dirty="0" smtClean="0">
              <a:latin typeface="+mj-lt"/>
            </a:endParaRPr>
          </a:p>
          <a:p>
            <a:endParaRPr lang="en-GB" dirty="0" smtClean="0"/>
          </a:p>
          <a:p>
            <a:endParaRPr lang="en-GB" dirty="0"/>
          </a:p>
        </p:txBody>
      </p:sp>
    </p:spTree>
    <p:extLst>
      <p:ext uri="{BB962C8B-B14F-4D97-AF65-F5344CB8AC3E}">
        <p14:creationId xmlns:p14="http://schemas.microsoft.com/office/powerpoint/2010/main" val="390645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GB" dirty="0" smtClean="0"/>
              <a:t>Lancashire Holdings Limited</a:t>
            </a:r>
          </a:p>
          <a:p>
            <a:fld id="{2FDD1BB8-2C87-4001-9AE7-025FB1F4DD7C}" type="slidenum">
              <a:rPr lang="en-GB" smtClean="0">
                <a:latin typeface="+mj-lt"/>
              </a:rPr>
              <a:pPr/>
              <a:t>‹#›</a:t>
            </a:fld>
            <a:endParaRPr lang="en-GB" dirty="0" smtClean="0">
              <a:latin typeface="+mj-lt"/>
            </a:endParaRPr>
          </a:p>
          <a:p>
            <a:endParaRPr lang="en-GB" dirty="0" smtClean="0"/>
          </a:p>
          <a:p>
            <a:endParaRPr lang="en-GB" dirty="0"/>
          </a:p>
        </p:txBody>
      </p:sp>
    </p:spTree>
    <p:extLst>
      <p:ext uri="{BB962C8B-B14F-4D97-AF65-F5344CB8AC3E}">
        <p14:creationId xmlns:p14="http://schemas.microsoft.com/office/powerpoint/2010/main" val="293813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76672"/>
            <a:ext cx="10972800" cy="1080120"/>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988842"/>
            <a:ext cx="10972800" cy="413732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623392" y="6473230"/>
            <a:ext cx="10959008" cy="268139"/>
          </a:xfrm>
          <a:prstGeom prst="rect">
            <a:avLst/>
          </a:prstGeom>
        </p:spPr>
        <p:txBody>
          <a:bodyPr vert="horz" lIns="0" tIns="0" rIns="0" bIns="0" rtlCol="0" anchor="t" anchorCtr="0"/>
          <a:lstStyle>
            <a:lvl1pPr algn="ctr">
              <a:defRPr sz="800">
                <a:solidFill>
                  <a:schemeClr val="tx1"/>
                </a:solidFill>
                <a:latin typeface="Bliss 2 Regular" pitchFamily="50" charset="0"/>
              </a:defRPr>
            </a:lvl1pPr>
          </a:lstStyle>
          <a:p>
            <a:r>
              <a:rPr lang="en-GB" dirty="0" smtClean="0"/>
              <a:t>Lancashire Holdings Limited</a:t>
            </a:r>
          </a:p>
          <a:p>
            <a:fld id="{2FDD1BB8-2C87-4001-9AE7-025FB1F4DD7C}" type="slidenum">
              <a:rPr lang="en-GB" smtClean="0">
                <a:latin typeface="+mj-lt"/>
              </a:rPr>
              <a:pPr/>
              <a:t>‹#›</a:t>
            </a:fld>
            <a:endParaRPr lang="en-GB" dirty="0">
              <a:latin typeface="+mj-lt"/>
            </a:endParaRPr>
          </a:p>
        </p:txBody>
      </p:sp>
      <p:cxnSp>
        <p:nvCxnSpPr>
          <p:cNvPr id="10" name="Straight Connector 9"/>
          <p:cNvCxnSpPr/>
          <p:nvPr/>
        </p:nvCxnSpPr>
        <p:spPr>
          <a:xfrm>
            <a:off x="623392" y="6309320"/>
            <a:ext cx="1094521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noChangeArrowheads="1"/>
          </p:cNvPicPr>
          <p:nvPr userDrawn="1"/>
        </p:nvPicPr>
        <p:blipFill>
          <a:blip r:embed="rId9" cstate="print"/>
          <a:srcRect/>
          <a:stretch>
            <a:fillRect/>
          </a:stretch>
        </p:blipFill>
        <p:spPr bwMode="auto">
          <a:xfrm>
            <a:off x="10200456" y="6420164"/>
            <a:ext cx="1368156" cy="348480"/>
          </a:xfrm>
          <a:prstGeom prst="rect">
            <a:avLst/>
          </a:prstGeom>
          <a:noFill/>
          <a:ln w="9525">
            <a:noFill/>
            <a:miter lim="800000"/>
            <a:headEnd/>
            <a:tailEnd/>
          </a:ln>
        </p:spPr>
      </p:pic>
      <p:sp>
        <p:nvSpPr>
          <p:cNvPr id="8" name="Text Box 12"/>
          <p:cNvSpPr txBox="1">
            <a:spLocks noChangeArrowheads="1"/>
          </p:cNvSpPr>
          <p:nvPr userDrawn="1"/>
        </p:nvSpPr>
        <p:spPr bwMode="auto">
          <a:xfrm>
            <a:off x="527381" y="6497788"/>
            <a:ext cx="812800" cy="230832"/>
          </a:xfrm>
          <a:prstGeom prst="rect">
            <a:avLst/>
          </a:prstGeom>
          <a:noFill/>
          <a:ln w="9525">
            <a:noFill/>
            <a:miter lim="800000"/>
            <a:headEnd/>
            <a:tailEnd/>
          </a:ln>
        </p:spPr>
        <p:txBody>
          <a:bodyPr>
            <a:spAutoFit/>
          </a:bodyPr>
          <a:lstStyle/>
          <a:p>
            <a:pPr>
              <a:spcBef>
                <a:spcPct val="50000"/>
              </a:spcBef>
            </a:pPr>
            <a:fld id="{8E69608E-5233-4967-BA91-03742B236455}" type="slidenum">
              <a:rPr lang="en-GB" sz="900">
                <a:solidFill>
                  <a:srgbClr val="FF6600"/>
                </a:solidFill>
                <a:latin typeface="Bliss 2 Regular" pitchFamily="50" charset="0"/>
                <a:cs typeface="Arial" pitchFamily="34" charset="0"/>
              </a:rPr>
              <a:pPr>
                <a:spcBef>
                  <a:spcPct val="50000"/>
                </a:spcBef>
              </a:pPr>
              <a:t>‹#›</a:t>
            </a:fld>
            <a:endParaRPr lang="en-GB" sz="900" dirty="0">
              <a:solidFill>
                <a:srgbClr val="FF6600"/>
              </a:solidFill>
              <a:latin typeface="Bliss 2 Regular" pitchFamily="50" charset="0"/>
              <a:cs typeface="Arial" pitchFamily="34" charset="0"/>
            </a:endParaRPr>
          </a:p>
        </p:txBody>
      </p:sp>
    </p:spTree>
    <p:extLst>
      <p:ext uri="{BB962C8B-B14F-4D97-AF65-F5344CB8AC3E}">
        <p14:creationId xmlns:p14="http://schemas.microsoft.com/office/powerpoint/2010/main" val="393159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4" r:id="rId6"/>
    <p:sldLayoutId id="214748365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2500" kern="1200">
          <a:solidFill>
            <a:schemeClr val="accent1"/>
          </a:solidFill>
          <a:latin typeface="+mj-lt"/>
          <a:ea typeface="+mj-ea"/>
          <a:cs typeface="+mj-cs"/>
        </a:defRPr>
      </a:lvl1pPr>
    </p:titleStyle>
    <p:bodyStyle>
      <a:lvl1pPr marL="273050" indent="-273050" algn="l" defTabSz="914400" rtl="0" eaLnBrk="1" latinLnBrk="0" hangingPunct="1">
        <a:lnSpc>
          <a:spcPct val="90000"/>
        </a:lnSpc>
        <a:spcBef>
          <a:spcPts val="0"/>
        </a:spcBef>
        <a:spcAft>
          <a:spcPts val="800"/>
        </a:spcAft>
        <a:buFont typeface="ITC New Baskerville Std" pitchFamily="18" charset="0"/>
        <a:buChar char="–"/>
        <a:defRPr sz="1800" kern="1200">
          <a:solidFill>
            <a:schemeClr val="tx1"/>
          </a:solidFill>
          <a:latin typeface="+mn-lt"/>
          <a:ea typeface="+mn-ea"/>
          <a:cs typeface="+mn-cs"/>
        </a:defRPr>
      </a:lvl1pPr>
      <a:lvl2pPr marL="536575" indent="-263525"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809625" indent="-273050" algn="l" defTabSz="914400" rtl="0" eaLnBrk="1" latinLnBrk="0" hangingPunct="1">
        <a:lnSpc>
          <a:spcPct val="9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3150" indent="-263525" algn="l" defTabSz="914400" rtl="0" eaLnBrk="1" latinLnBrk="0" hangingPunct="1">
        <a:lnSpc>
          <a:spcPct val="90000"/>
        </a:lnSpc>
        <a:spcBef>
          <a:spcPts val="0"/>
        </a:spcBef>
        <a:spcAft>
          <a:spcPts val="800"/>
        </a:spcAft>
        <a:buClr>
          <a:schemeClr val="accent4"/>
        </a:buClr>
        <a:buFont typeface="Arial" panose="020B0604020202020204" pitchFamily="34" charset="0"/>
        <a:buChar char="•"/>
        <a:tabLst/>
        <a:defRPr sz="140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800"/>
        </a:spcAft>
        <a:buFontTx/>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UNDERWRITING COMES FIRST</a:t>
            </a:r>
            <a:br>
              <a:rPr lang="en-GB" dirty="0" smtClean="0"/>
            </a:br>
            <a:r>
              <a:rPr lang="en-GB" dirty="0" smtClean="0"/>
              <a:t/>
            </a:r>
            <a:br>
              <a:rPr lang="en-GB" dirty="0" smtClean="0"/>
            </a:br>
            <a:r>
              <a:rPr lang="en-GB" dirty="0" smtClean="0"/>
              <a:t>EFFECTIVELY BALANCE RISK AND RETURN</a:t>
            </a:r>
            <a:br>
              <a:rPr lang="en-GB" dirty="0" smtClean="0"/>
            </a:br>
            <a:r>
              <a:rPr lang="en-GB" dirty="0" smtClean="0"/>
              <a:t/>
            </a:r>
            <a:br>
              <a:rPr lang="en-GB" dirty="0" smtClean="0"/>
            </a:br>
            <a:r>
              <a:rPr lang="en-GB" dirty="0" smtClean="0"/>
              <a:t>OPERATE NIMBLY THROUGH THE CYCLE</a:t>
            </a:r>
            <a:endParaRPr lang="en-GB" dirty="0"/>
          </a:p>
        </p:txBody>
      </p:sp>
      <p:sp>
        <p:nvSpPr>
          <p:cNvPr id="3" name="Subtitle 2"/>
          <p:cNvSpPr>
            <a:spLocks noGrp="1"/>
          </p:cNvSpPr>
          <p:nvPr>
            <p:ph type="subTitle" idx="1"/>
          </p:nvPr>
        </p:nvSpPr>
        <p:spPr/>
        <p:txBody>
          <a:bodyPr/>
          <a:lstStyle/>
          <a:p>
            <a:r>
              <a:rPr lang="en-GB" dirty="0" smtClean="0">
                <a:latin typeface="Baskerville Cyr LT Std" pitchFamily="18" charset="-52"/>
              </a:rPr>
              <a:t>Investor Presentation</a:t>
            </a:r>
            <a:br>
              <a:rPr lang="en-GB" dirty="0" smtClean="0">
                <a:latin typeface="Baskerville Cyr LT Std" pitchFamily="18" charset="-52"/>
              </a:rPr>
            </a:br>
            <a:r>
              <a:rPr lang="en-GB" dirty="0" smtClean="0">
                <a:solidFill>
                  <a:schemeClr val="accent1"/>
                </a:solidFill>
                <a:latin typeface="Baskerville Cyr LT Std" pitchFamily="18" charset="-52"/>
              </a:rPr>
              <a:t>Q4 2014</a:t>
            </a:r>
            <a:endParaRPr lang="en-GB" dirty="0">
              <a:solidFill>
                <a:schemeClr val="accent1"/>
              </a:solidFill>
              <a:latin typeface="Baskerville Cyr LT Std" pitchFamily="18" charset="-52"/>
            </a:endParaRPr>
          </a:p>
        </p:txBody>
      </p:sp>
    </p:spTree>
    <p:extLst>
      <p:ext uri="{BB962C8B-B14F-4D97-AF65-F5344CB8AC3E}">
        <p14:creationId xmlns:p14="http://schemas.microsoft.com/office/powerpoint/2010/main" val="3034591688"/>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147248" cy="576064"/>
          </a:xfrm>
        </p:spPr>
        <p:txBody>
          <a:bodyPr vert="horz" lIns="0" tIns="0" rIns="0" bIns="0" rtlCol="0" anchor="t" anchorCtr="0">
            <a:normAutofit fontScale="90000"/>
          </a:bodyPr>
          <a:lstStyle/>
          <a:p>
            <a:pPr>
              <a:spcBef>
                <a:spcPts val="1200"/>
              </a:spcBef>
            </a:pPr>
            <a:r>
              <a:rPr lang="en-GB" sz="2600" dirty="0">
                <a:latin typeface="Bliss 2 Medium" pitchFamily="50" charset="0"/>
              </a:rPr>
              <a:t>CONSISTENCY - STRONGLY DIVERSIFIED BASE OF UNDERWRITING PROFIT</a:t>
            </a:r>
            <a:br>
              <a:rPr lang="en-GB" sz="2600" dirty="0">
                <a:latin typeface="Bliss 2 Medium" pitchFamily="50" charset="0"/>
              </a:rPr>
            </a:br>
            <a:r>
              <a:rPr lang="en-GB" sz="1800" dirty="0">
                <a:latin typeface="Bliss 2 Medium" pitchFamily="50" charset="0"/>
              </a:rPr>
              <a:t/>
            </a:r>
            <a:br>
              <a:rPr lang="en-GB" sz="1800" dirty="0">
                <a:latin typeface="Bliss 2 Medium" pitchFamily="50" charset="0"/>
              </a:rPr>
            </a:br>
            <a:r>
              <a:rPr lang="en-GB" sz="2600" i="1" dirty="0">
                <a:solidFill>
                  <a:schemeClr val="tx1"/>
                </a:solidFill>
                <a:latin typeface="Baskerville Cyr LT Std" pitchFamily="18" charset="-52"/>
              </a:rPr>
              <a:t>Underwriting income by line of business</a:t>
            </a:r>
            <a:r>
              <a:rPr lang="en-GB" sz="2600" dirty="0">
                <a:latin typeface="Bliss 2 Medium" pitchFamily="50" charset="0"/>
              </a:rPr>
              <a:t/>
            </a:r>
            <a:br>
              <a:rPr lang="en-GB" sz="2600" dirty="0">
                <a:latin typeface="Bliss 2 Medium" pitchFamily="50" charset="0"/>
              </a:rPr>
            </a:br>
            <a:r>
              <a:rPr lang="en-GB" dirty="0" smtClean="0">
                <a:latin typeface="Bliss 2 Medium" pitchFamily="50" charset="0"/>
              </a:rPr>
              <a:t/>
            </a:r>
            <a:br>
              <a:rPr lang="en-GB" dirty="0" smtClean="0">
                <a:latin typeface="Bliss 2 Medium" pitchFamily="50" charset="0"/>
              </a:rPr>
            </a:br>
            <a:endParaRPr lang="en-GB" sz="2400" i="1" dirty="0">
              <a:solidFill>
                <a:schemeClr val="tx1"/>
              </a:solidFill>
              <a:latin typeface="Baskerville Cyr LT Std" pitchFamily="18" charset="-52"/>
            </a:endParaRPr>
          </a:p>
        </p:txBody>
      </p:sp>
      <p:sp>
        <p:nvSpPr>
          <p:cNvPr id="5" name="Content Placeholder 4"/>
          <p:cNvSpPr>
            <a:spLocks noGrp="1"/>
          </p:cNvSpPr>
          <p:nvPr>
            <p:ph idx="1"/>
          </p:nvPr>
        </p:nvSpPr>
        <p:spPr>
          <a:xfrm>
            <a:off x="695400" y="1772816"/>
            <a:ext cx="10873208" cy="936104"/>
          </a:xfrm>
        </p:spPr>
        <p:txBody>
          <a:bodyPr>
            <a:normAutofit/>
          </a:bodyPr>
          <a:lstStyle/>
          <a:p>
            <a:r>
              <a:rPr lang="en-GB" dirty="0">
                <a:latin typeface="Baskerville Cyr LT Std" pitchFamily="18" charset="-52"/>
              </a:rPr>
              <a:t>Lancashire has a broad base of profitable lines with strong weightings to low attrition classes</a:t>
            </a:r>
          </a:p>
          <a:p>
            <a:r>
              <a:rPr lang="en-GB" dirty="0">
                <a:latin typeface="Baskerville Cyr LT Std" pitchFamily="18" charset="-52"/>
              </a:rPr>
              <a:t>The Group has multiple uncorrelated sources of income and is able to smooth individual event impacts</a:t>
            </a:r>
          </a:p>
        </p:txBody>
      </p:sp>
      <p:graphicFrame>
        <p:nvGraphicFramePr>
          <p:cNvPr id="7" name="Chart 6"/>
          <p:cNvGraphicFramePr/>
          <p:nvPr>
            <p:extLst>
              <p:ext uri="{D42A27DB-BD31-4B8C-83A1-F6EECF244321}">
                <p14:modId xmlns:p14="http://schemas.microsoft.com/office/powerpoint/2010/main" val="1542845409"/>
              </p:ext>
            </p:extLst>
          </p:nvPr>
        </p:nvGraphicFramePr>
        <p:xfrm>
          <a:off x="2855640" y="2708920"/>
          <a:ext cx="6336704"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9387780"/>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1209494945"/>
              </p:ext>
            </p:extLst>
          </p:nvPr>
        </p:nvGraphicFramePr>
        <p:xfrm>
          <a:off x="1739513" y="1963033"/>
          <a:ext cx="8712975" cy="2762114"/>
        </p:xfrm>
        <a:graphic>
          <a:graphicData uri="http://schemas.openxmlformats.org/drawingml/2006/table">
            <a:tbl>
              <a:tblPr firstRow="1" bandRow="1">
                <a:tableStyleId>{2D5ABB26-0587-4C30-8999-92F81FD0307C}</a:tableStyleId>
              </a:tblPr>
              <a:tblGrid>
                <a:gridCol w="2321303"/>
                <a:gridCol w="913096"/>
                <a:gridCol w="913096"/>
                <a:gridCol w="913096"/>
                <a:gridCol w="913096"/>
                <a:gridCol w="913096"/>
                <a:gridCol w="913096"/>
                <a:gridCol w="913096"/>
              </a:tblGrid>
              <a:tr h="326996">
                <a:tc gridSpan="8">
                  <a:txBody>
                    <a:bodyPr/>
                    <a:lstStyle/>
                    <a:p>
                      <a:r>
                        <a:rPr lang="en-GB" sz="1200" dirty="0" smtClean="0">
                          <a:solidFill>
                            <a:schemeClr val="accent1"/>
                          </a:solidFill>
                          <a:latin typeface="Bliss 2 Regular" pitchFamily="50" charset="0"/>
                        </a:rPr>
                        <a:t>PROFITABILITY</a:t>
                      </a:r>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endParaRPr lang="en-GB" sz="1200" dirty="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sz="1200" dirty="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473142">
                <a:tc>
                  <a:txBody>
                    <a:bodyPr/>
                    <a:lstStyle/>
                    <a:p>
                      <a:endParaRPr lang="en-GB" sz="900" kern="1200" baseline="300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2009</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2010</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2011</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2012</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2013</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b="1" dirty="0" smtClean="0">
                          <a:ln>
                            <a:noFill/>
                          </a:ln>
                          <a:latin typeface="Bliss 2 Regular" pitchFamily="50" charset="0"/>
                        </a:rPr>
                        <a:t>5YR AVG </a:t>
                      </a:r>
                      <a:r>
                        <a:rPr lang="en-GB" sz="900" b="1" baseline="30000" dirty="0" smtClean="0">
                          <a:ln>
                            <a:noFill/>
                          </a:ln>
                          <a:latin typeface="Bliss 2 Regular" pitchFamily="50" charset="0"/>
                        </a:rPr>
                        <a:t>(1)</a:t>
                      </a:r>
                      <a:endParaRPr lang="en-GB" sz="900" b="1" baseline="300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H1 2014</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3269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GB" sz="900" kern="1200" dirty="0" smtClean="0">
                          <a:solidFill>
                            <a:schemeClr val="tx1"/>
                          </a:solidFill>
                          <a:latin typeface="Bliss 2 Regular" pitchFamily="50" charset="0"/>
                          <a:ea typeface="+mn-ea"/>
                          <a:cs typeface="+mn-cs"/>
                        </a:rPr>
                        <a:t>LOSS RATIO</a:t>
                      </a: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16.6%</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27.0%</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31.7%</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29.9%</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a:solidFill>
                            <a:schemeClr val="tx1"/>
                          </a:solidFill>
                          <a:latin typeface="Bliss 2 Regular" pitchFamily="50" charset="0"/>
                          <a:ea typeface="+mn-ea"/>
                          <a:cs typeface="+mn-cs"/>
                        </a:rPr>
                        <a:t>33.1%</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b="1" kern="1200" dirty="0">
                          <a:solidFill>
                            <a:schemeClr val="tx1"/>
                          </a:solidFill>
                          <a:latin typeface="Bliss 2 Regular" pitchFamily="50" charset="0"/>
                          <a:ea typeface="+mn-ea"/>
                          <a:cs typeface="+mn-cs"/>
                        </a:rPr>
                        <a:t>27.6%</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US" sz="900" kern="1200">
                          <a:solidFill>
                            <a:schemeClr val="tx1"/>
                          </a:solidFill>
                          <a:latin typeface="Bliss 2 Regular" pitchFamily="50" charset="0"/>
                          <a:ea typeface="+mn-ea"/>
                          <a:cs typeface="+mn-cs"/>
                        </a:rPr>
                        <a:t>34.5%</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269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GB" sz="900" kern="1200" dirty="0" smtClean="0">
                          <a:solidFill>
                            <a:schemeClr val="tx1"/>
                          </a:solidFill>
                          <a:latin typeface="Bliss 2 Regular" pitchFamily="50" charset="0"/>
                          <a:ea typeface="+mn-ea"/>
                          <a:cs typeface="+mn-cs"/>
                        </a:rPr>
                        <a:t>ACQUISITION COST RATIO</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17.8%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17.3%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19.6%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20.5%</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22.1%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b="1" kern="1200" dirty="0">
                          <a:solidFill>
                            <a:schemeClr val="tx1"/>
                          </a:solidFill>
                          <a:latin typeface="Bliss 2 Regular" pitchFamily="50" charset="0"/>
                          <a:ea typeface="+mn-ea"/>
                          <a:cs typeface="+mn-cs"/>
                        </a:rPr>
                        <a:t>19.4%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US" sz="900" kern="1200">
                          <a:solidFill>
                            <a:schemeClr val="tx1"/>
                          </a:solidFill>
                          <a:latin typeface="Bliss 2 Regular" pitchFamily="50" charset="0"/>
                          <a:ea typeface="+mn-ea"/>
                          <a:cs typeface="+mn-cs"/>
                        </a:rPr>
                        <a:t>20.2%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269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GB" sz="900" kern="1200" dirty="0" smtClean="0">
                          <a:solidFill>
                            <a:schemeClr val="tx1"/>
                          </a:solidFill>
                          <a:latin typeface="Bliss 2 Regular" pitchFamily="50" charset="0"/>
                          <a:ea typeface="+mn-ea"/>
                          <a:cs typeface="+mn-cs"/>
                        </a:rPr>
                        <a:t>EXPENSE RATIO </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a:solidFill>
                            <a:schemeClr val="tx1"/>
                          </a:solidFill>
                          <a:latin typeface="Bliss 2 Regular" pitchFamily="50" charset="0"/>
                          <a:ea typeface="+mn-ea"/>
                          <a:cs typeface="+mn-cs"/>
                        </a:rPr>
                        <a:t>10.2%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10.1%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12.4%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13.5%</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15.0%</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b="1" kern="1200" dirty="0">
                          <a:solidFill>
                            <a:schemeClr val="tx1"/>
                          </a:solidFill>
                          <a:latin typeface="Bliss 2 Regular" pitchFamily="50" charset="0"/>
                          <a:ea typeface="+mn-ea"/>
                          <a:cs typeface="+mn-cs"/>
                        </a:rPr>
                        <a:t>12.2%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US" sz="900" kern="1200">
                          <a:solidFill>
                            <a:schemeClr val="tx1"/>
                          </a:solidFill>
                          <a:latin typeface="Bliss 2 Regular" pitchFamily="50" charset="0"/>
                          <a:ea typeface="+mn-ea"/>
                          <a:cs typeface="+mn-cs"/>
                        </a:rPr>
                        <a:t>15.9%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269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GB" sz="900" kern="1200" dirty="0" smtClean="0">
                          <a:solidFill>
                            <a:schemeClr val="tx1"/>
                          </a:solidFill>
                          <a:latin typeface="Bliss 2 Regular" pitchFamily="50" charset="0"/>
                          <a:ea typeface="+mn-ea"/>
                          <a:cs typeface="+mn-cs"/>
                        </a:rPr>
                        <a:t>COMBINED RATIO</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a:solidFill>
                            <a:schemeClr val="tx1"/>
                          </a:solidFill>
                          <a:latin typeface="Bliss 2 Regular" pitchFamily="50" charset="0"/>
                          <a:ea typeface="+mn-ea"/>
                          <a:cs typeface="+mn-cs"/>
                        </a:rPr>
                        <a:t>44.6%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a:solidFill>
                            <a:schemeClr val="tx1"/>
                          </a:solidFill>
                          <a:latin typeface="Bliss 2 Regular" pitchFamily="50" charset="0"/>
                          <a:ea typeface="+mn-ea"/>
                          <a:cs typeface="+mn-cs"/>
                        </a:rPr>
                        <a:t>54.4%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a:solidFill>
                            <a:schemeClr val="tx1"/>
                          </a:solidFill>
                          <a:latin typeface="Bliss 2 Regular" pitchFamily="50" charset="0"/>
                          <a:ea typeface="+mn-ea"/>
                          <a:cs typeface="+mn-cs"/>
                        </a:rPr>
                        <a:t>63.7%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63.9%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kern="1200" dirty="0">
                          <a:solidFill>
                            <a:schemeClr val="tx1"/>
                          </a:solidFill>
                          <a:latin typeface="Bliss 2 Regular" pitchFamily="50" charset="0"/>
                          <a:ea typeface="+mn-ea"/>
                          <a:cs typeface="+mn-cs"/>
                        </a:rPr>
                        <a:t>70.2%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GB" sz="900" b="1" kern="1200" dirty="0">
                          <a:solidFill>
                            <a:schemeClr val="tx1"/>
                          </a:solidFill>
                          <a:latin typeface="Bliss 2 Regular" pitchFamily="50" charset="0"/>
                          <a:ea typeface="+mn-ea"/>
                          <a:cs typeface="+mn-cs"/>
                        </a:rPr>
                        <a:t>59.2%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1" fontAlgn="base" latinLnBrk="0" hangingPunct="1">
                        <a:spcBef>
                          <a:spcPts val="336"/>
                        </a:spcBef>
                        <a:spcAft>
                          <a:spcPts val="0"/>
                        </a:spcAft>
                      </a:pPr>
                      <a:r>
                        <a:rPr lang="en-US" sz="900" kern="1200">
                          <a:solidFill>
                            <a:schemeClr val="tx1"/>
                          </a:solidFill>
                          <a:latin typeface="Bliss 2 Regular" pitchFamily="50" charset="0"/>
                          <a:ea typeface="+mn-ea"/>
                          <a:cs typeface="+mn-cs"/>
                        </a:rPr>
                        <a:t>70.6%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269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GB" sz="900" b="1" kern="1200" dirty="0" smtClean="0">
                          <a:solidFill>
                            <a:schemeClr val="tx1"/>
                          </a:solidFill>
                          <a:latin typeface="Bliss 2 Regular" pitchFamily="50" charset="0"/>
                          <a:ea typeface="+mn-ea"/>
                          <a:cs typeface="+mn-cs"/>
                        </a:rPr>
                        <a:t>SECTOR COMBINED RATIO </a:t>
                      </a:r>
                      <a:r>
                        <a:rPr lang="en-GB" sz="900" b="1" kern="1200" baseline="30000" dirty="0" smtClean="0">
                          <a:solidFill>
                            <a:schemeClr val="tx1"/>
                          </a:solidFill>
                          <a:latin typeface="Bliss 2 Regular" pitchFamily="50" charset="0"/>
                          <a:ea typeface="+mn-ea"/>
                          <a:cs typeface="+mn-cs"/>
                        </a:rPr>
                        <a:t>(2)</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0" fontAlgn="base" latinLnBrk="0" hangingPunct="0">
                        <a:spcBef>
                          <a:spcPts val="336"/>
                        </a:spcBef>
                        <a:spcAft>
                          <a:spcPts val="0"/>
                        </a:spcAft>
                      </a:pPr>
                      <a:r>
                        <a:rPr lang="en-GB" sz="900" b="1" kern="1200" dirty="0">
                          <a:solidFill>
                            <a:schemeClr val="tx1"/>
                          </a:solidFill>
                          <a:latin typeface="Bliss 2 Regular" pitchFamily="50" charset="0"/>
                          <a:ea typeface="+mn-ea"/>
                          <a:cs typeface="+mn-cs"/>
                        </a:rPr>
                        <a:t>78.3%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0" fontAlgn="base" latinLnBrk="0" hangingPunct="0">
                        <a:spcBef>
                          <a:spcPts val="336"/>
                        </a:spcBef>
                        <a:spcAft>
                          <a:spcPts val="0"/>
                        </a:spcAft>
                      </a:pPr>
                      <a:r>
                        <a:rPr lang="en-GB" sz="900" b="1" kern="1200">
                          <a:solidFill>
                            <a:schemeClr val="tx1"/>
                          </a:solidFill>
                          <a:latin typeface="Bliss 2 Regular" pitchFamily="50" charset="0"/>
                          <a:ea typeface="+mn-ea"/>
                          <a:cs typeface="+mn-cs"/>
                        </a:rPr>
                        <a:t>88.2%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0" fontAlgn="base" latinLnBrk="0" hangingPunct="0">
                        <a:spcBef>
                          <a:spcPts val="336"/>
                        </a:spcBef>
                        <a:spcAft>
                          <a:spcPts val="0"/>
                        </a:spcAft>
                      </a:pPr>
                      <a:r>
                        <a:rPr lang="en-GB" sz="900" b="1" kern="1200">
                          <a:solidFill>
                            <a:schemeClr val="tx1"/>
                          </a:solidFill>
                          <a:latin typeface="Bliss 2 Regular" pitchFamily="50" charset="0"/>
                          <a:ea typeface="+mn-ea"/>
                          <a:cs typeface="+mn-cs"/>
                        </a:rPr>
                        <a:t>108.6%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0" fontAlgn="base" latinLnBrk="0" hangingPunct="0">
                        <a:spcBef>
                          <a:spcPts val="336"/>
                        </a:spcBef>
                        <a:spcAft>
                          <a:spcPts val="0"/>
                        </a:spcAft>
                      </a:pPr>
                      <a:r>
                        <a:rPr lang="en-GB" sz="900" b="1" kern="1200">
                          <a:solidFill>
                            <a:schemeClr val="tx1"/>
                          </a:solidFill>
                          <a:latin typeface="Bliss 2 Regular" pitchFamily="50" charset="0"/>
                          <a:ea typeface="+mn-ea"/>
                          <a:cs typeface="+mn-cs"/>
                        </a:rPr>
                        <a:t>90.7%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0" fontAlgn="base" latinLnBrk="0" hangingPunct="0">
                        <a:spcBef>
                          <a:spcPts val="336"/>
                        </a:spcBef>
                        <a:spcAft>
                          <a:spcPts val="0"/>
                        </a:spcAft>
                      </a:pPr>
                      <a:r>
                        <a:rPr lang="en-US" sz="900" b="1" kern="1200" dirty="0">
                          <a:solidFill>
                            <a:schemeClr val="tx1"/>
                          </a:solidFill>
                          <a:latin typeface="Bliss 2 Regular" pitchFamily="50" charset="0"/>
                          <a:ea typeface="+mn-ea"/>
                          <a:cs typeface="+mn-cs"/>
                        </a:rPr>
                        <a:t>83.8%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0" fontAlgn="base" latinLnBrk="0" hangingPunct="0">
                        <a:spcBef>
                          <a:spcPts val="336"/>
                        </a:spcBef>
                        <a:spcAft>
                          <a:spcPts val="0"/>
                        </a:spcAft>
                      </a:pPr>
                      <a:r>
                        <a:rPr lang="en-US" sz="900" b="1" kern="1200" dirty="0">
                          <a:solidFill>
                            <a:schemeClr val="tx1"/>
                          </a:solidFill>
                          <a:latin typeface="Bliss 2 Regular" pitchFamily="50" charset="0"/>
                          <a:ea typeface="+mn-ea"/>
                          <a:cs typeface="+mn-cs"/>
                        </a:rPr>
                        <a:t>90.4%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rtl="0" eaLnBrk="0" fontAlgn="base" latinLnBrk="0" hangingPunct="0">
                        <a:spcBef>
                          <a:spcPts val="336"/>
                        </a:spcBef>
                        <a:spcAft>
                          <a:spcPts val="0"/>
                        </a:spcAft>
                      </a:pPr>
                      <a:r>
                        <a:rPr lang="en-US" sz="900" b="1" kern="1200" dirty="0">
                          <a:solidFill>
                            <a:schemeClr val="tx1"/>
                          </a:solidFill>
                          <a:latin typeface="Bliss 2 Regular" pitchFamily="50" charset="0"/>
                          <a:ea typeface="+mn-ea"/>
                          <a:cs typeface="+mn-cs"/>
                        </a:rPr>
                        <a:t>83.6%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2699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en-US" sz="900" kern="1200" dirty="0" smtClean="0">
                          <a:solidFill>
                            <a:schemeClr val="tx1"/>
                          </a:solidFill>
                          <a:latin typeface="Bliss 2 Bold" pitchFamily="50" charset="0"/>
                          <a:ea typeface="+mn-ea"/>
                          <a:cs typeface="+mn-cs"/>
                        </a:rPr>
                        <a:t>LANCASHIRE OUT-PERFORMANCE</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ase" latinLnBrk="0" hangingPunct="1">
                        <a:spcBef>
                          <a:spcPts val="336"/>
                        </a:spcBef>
                        <a:spcAft>
                          <a:spcPts val="0"/>
                        </a:spcAft>
                      </a:pPr>
                      <a:r>
                        <a:rPr lang="en-US" sz="900" kern="1200" dirty="0">
                          <a:solidFill>
                            <a:schemeClr val="tx1"/>
                          </a:solidFill>
                          <a:latin typeface="Bliss 2 Bold" pitchFamily="50" charset="0"/>
                          <a:ea typeface="+mn-ea"/>
                          <a:cs typeface="+mn-cs"/>
                        </a:rPr>
                        <a:t>33.7%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ase" latinLnBrk="0" hangingPunct="1">
                        <a:spcBef>
                          <a:spcPts val="336"/>
                        </a:spcBef>
                        <a:spcAft>
                          <a:spcPts val="0"/>
                        </a:spcAft>
                      </a:pPr>
                      <a:r>
                        <a:rPr lang="en-GB" sz="900" kern="1200" dirty="0">
                          <a:solidFill>
                            <a:schemeClr val="tx1"/>
                          </a:solidFill>
                          <a:latin typeface="Bliss 2 Bold" pitchFamily="50" charset="0"/>
                          <a:ea typeface="+mn-ea"/>
                          <a:cs typeface="+mn-cs"/>
                        </a:rPr>
                        <a:t>33.8%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ase" latinLnBrk="0" hangingPunct="1">
                        <a:spcBef>
                          <a:spcPts val="336"/>
                        </a:spcBef>
                        <a:spcAft>
                          <a:spcPts val="0"/>
                        </a:spcAft>
                      </a:pPr>
                      <a:r>
                        <a:rPr lang="en-GB" sz="900" kern="1200" dirty="0">
                          <a:solidFill>
                            <a:schemeClr val="tx1"/>
                          </a:solidFill>
                          <a:latin typeface="Bliss 2 Bold" pitchFamily="50" charset="0"/>
                          <a:ea typeface="+mn-ea"/>
                          <a:cs typeface="+mn-cs"/>
                        </a:rPr>
                        <a:t>44.9%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ase" latinLnBrk="0" hangingPunct="1">
                        <a:spcBef>
                          <a:spcPts val="336"/>
                        </a:spcBef>
                        <a:spcAft>
                          <a:spcPts val="0"/>
                        </a:spcAft>
                      </a:pPr>
                      <a:r>
                        <a:rPr lang="en-GB" sz="900" kern="1200" dirty="0">
                          <a:solidFill>
                            <a:schemeClr val="tx1"/>
                          </a:solidFill>
                          <a:latin typeface="Bliss 2 Bold" pitchFamily="50" charset="0"/>
                          <a:ea typeface="+mn-ea"/>
                          <a:cs typeface="+mn-cs"/>
                        </a:rPr>
                        <a:t>26.8%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ase" latinLnBrk="0" hangingPunct="1">
                        <a:spcBef>
                          <a:spcPts val="336"/>
                        </a:spcBef>
                        <a:spcAft>
                          <a:spcPts val="0"/>
                        </a:spcAft>
                      </a:pPr>
                      <a:r>
                        <a:rPr lang="en-US" sz="900" kern="1200" dirty="0">
                          <a:solidFill>
                            <a:schemeClr val="tx1"/>
                          </a:solidFill>
                          <a:latin typeface="Bliss 2 Bold" pitchFamily="50" charset="0"/>
                          <a:ea typeface="+mn-ea"/>
                          <a:cs typeface="+mn-cs"/>
                        </a:rPr>
                        <a:t>13.6%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ase" latinLnBrk="0" hangingPunct="1">
                        <a:spcBef>
                          <a:spcPts val="336"/>
                        </a:spcBef>
                        <a:spcAft>
                          <a:spcPts val="0"/>
                        </a:spcAft>
                      </a:pPr>
                      <a:r>
                        <a:rPr lang="en-US" sz="900" b="1" kern="1200" dirty="0">
                          <a:solidFill>
                            <a:schemeClr val="tx1"/>
                          </a:solidFill>
                          <a:latin typeface="Bliss 2 Bold" pitchFamily="50" charset="0"/>
                          <a:ea typeface="+mn-ea"/>
                          <a:cs typeface="+mn-cs"/>
                        </a:rPr>
                        <a:t>31.2%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base" latinLnBrk="0" hangingPunct="1">
                        <a:spcBef>
                          <a:spcPts val="336"/>
                        </a:spcBef>
                        <a:spcAft>
                          <a:spcPts val="0"/>
                        </a:spcAft>
                      </a:pPr>
                      <a:r>
                        <a:rPr lang="en-US" sz="900" kern="1200" dirty="0">
                          <a:solidFill>
                            <a:schemeClr val="tx1"/>
                          </a:solidFill>
                          <a:latin typeface="Bliss 2 Bold" pitchFamily="50" charset="0"/>
                          <a:ea typeface="+mn-ea"/>
                          <a:cs typeface="+mn-cs"/>
                        </a:rPr>
                        <a:t>13.0%</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bl>
          </a:graphicData>
        </a:graphic>
      </p:graphicFrame>
      <p:sp>
        <p:nvSpPr>
          <p:cNvPr id="9" name="TextBox 8"/>
          <p:cNvSpPr txBox="1"/>
          <p:nvPr/>
        </p:nvSpPr>
        <p:spPr>
          <a:xfrm>
            <a:off x="2007631" y="5721646"/>
            <a:ext cx="8208912" cy="492443"/>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5 year average based on 2009 to 2013 reporting periods. Lancashire ratios weighted by annual net premiums earned.  Annual sector ratios are weighted by annual net premiums earned for the companies reported over five years</a:t>
            </a:r>
          </a:p>
          <a:p>
            <a:pPr marL="179388" indent="-179388">
              <a:buFont typeface="+mj-lt"/>
              <a:buAutoNum type="arabicPeriod"/>
            </a:pPr>
            <a:r>
              <a:rPr lang="en-GB" sz="800" dirty="0">
                <a:latin typeface="Baskerville Cyr LT Std" pitchFamily="18" charset="-52"/>
              </a:rPr>
              <a:t>Sector includes </a:t>
            </a:r>
            <a:r>
              <a:rPr lang="en-GB" sz="800" dirty="0" err="1">
                <a:latin typeface="Baskerville Cyr LT Std" pitchFamily="18" charset="-52"/>
              </a:rPr>
              <a:t>Amlin</a:t>
            </a:r>
            <a:r>
              <a:rPr lang="en-GB" sz="800" dirty="0">
                <a:latin typeface="Baskerville Cyr LT Std" pitchFamily="18" charset="-52"/>
              </a:rPr>
              <a:t>, Argo, Aspen, Axis, Beazley, Catlin, Endurance, </a:t>
            </a:r>
            <a:r>
              <a:rPr lang="en-GB" sz="800" dirty="0" err="1">
                <a:latin typeface="Baskerville Cyr LT Std" pitchFamily="18" charset="-52"/>
              </a:rPr>
              <a:t>Hiscox</a:t>
            </a:r>
            <a:r>
              <a:rPr lang="en-GB" sz="800" dirty="0">
                <a:latin typeface="Baskerville Cyr LT Std" pitchFamily="18" charset="-52"/>
              </a:rPr>
              <a:t>, Montpelier, Renaissance Re and </a:t>
            </a:r>
            <a:r>
              <a:rPr lang="en-GB" sz="800" dirty="0" err="1">
                <a:latin typeface="Baskerville Cyr LT Std" pitchFamily="18" charset="-52"/>
              </a:rPr>
              <a:t>Validus</a:t>
            </a:r>
            <a:r>
              <a:rPr lang="en-GB" sz="800" dirty="0">
                <a:latin typeface="Baskerville Cyr LT Std" pitchFamily="18" charset="-52"/>
              </a:rPr>
              <a:t>. H1 2014 combined ratio for </a:t>
            </a:r>
            <a:r>
              <a:rPr lang="en-GB" sz="800" dirty="0" err="1">
                <a:latin typeface="Baskerville Cyr LT Std" pitchFamily="18" charset="-52"/>
              </a:rPr>
              <a:t>Amlin</a:t>
            </a:r>
            <a:r>
              <a:rPr lang="en-GB" sz="800" dirty="0">
                <a:latin typeface="Baskerville Cyr LT Std" pitchFamily="18" charset="-52"/>
              </a:rPr>
              <a:t> not available at time of report.  Source: Company reports </a:t>
            </a:r>
          </a:p>
        </p:txBody>
      </p:sp>
      <p:sp>
        <p:nvSpPr>
          <p:cNvPr id="11" name="Title 1"/>
          <p:cNvSpPr>
            <a:spLocks noGrp="1"/>
          </p:cNvSpPr>
          <p:nvPr>
            <p:ph type="title"/>
          </p:nvPr>
        </p:nvSpPr>
        <p:spPr>
          <a:xfrm>
            <a:off x="623392" y="476672"/>
            <a:ext cx="8147248" cy="1224136"/>
          </a:xfrm>
        </p:spPr>
        <p:txBody>
          <a:bodyPr vert="horz" lIns="0" tIns="0" rIns="0" bIns="0" rtlCol="0" anchor="t" anchorCtr="0">
            <a:normAutofit fontScale="90000"/>
          </a:bodyPr>
          <a:lstStyle/>
          <a:p>
            <a:r>
              <a:rPr lang="en-GB" sz="2300" dirty="0">
                <a:latin typeface="Bliss 2 Medium" pitchFamily="50" charset="0"/>
              </a:rPr>
              <a:t>CONSISTENCY: EXCEPTIONAL UNDERWRITING PERFORMANCE</a:t>
            </a:r>
            <a:br>
              <a:rPr lang="en-GB" sz="2300" dirty="0">
                <a:latin typeface="Bliss 2 Medium" pitchFamily="50" charset="0"/>
              </a:rPr>
            </a:br>
            <a:r>
              <a:rPr lang="en-GB" sz="2300" dirty="0">
                <a:latin typeface="Bliss 2 Medium" pitchFamily="50" charset="0"/>
              </a:rPr>
              <a:t/>
            </a:r>
            <a:br>
              <a:rPr lang="en-GB" sz="2300" dirty="0">
                <a:latin typeface="Bliss 2 Medium" pitchFamily="50" charset="0"/>
              </a:rPr>
            </a:br>
            <a:r>
              <a:rPr lang="en-GB" sz="2300" i="1" dirty="0">
                <a:solidFill>
                  <a:schemeClr val="tx1"/>
                </a:solidFill>
                <a:latin typeface="Baskerville Cyr LT Std" pitchFamily="18" charset="-52"/>
              </a:rPr>
              <a:t>Market leading loss ratios and low headcount-led expense ratios drive profitability</a:t>
            </a:r>
          </a:p>
        </p:txBody>
      </p:sp>
    </p:spTree>
    <p:extLst>
      <p:ext uri="{BB962C8B-B14F-4D97-AF65-F5344CB8AC3E}">
        <p14:creationId xmlns:p14="http://schemas.microsoft.com/office/powerpoint/2010/main" val="117285244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945469714"/>
              </p:ext>
            </p:extLst>
          </p:nvPr>
        </p:nvGraphicFramePr>
        <p:xfrm>
          <a:off x="2007631" y="2924944"/>
          <a:ext cx="2312924" cy="2210544"/>
        </p:xfrm>
        <a:graphic>
          <a:graphicData uri="http://schemas.openxmlformats.org/drawingml/2006/table">
            <a:tbl>
              <a:tblPr firstRow="1" bandRow="1">
                <a:tableStyleId>{2D5ABB26-0587-4C30-8999-92F81FD0307C}</a:tableStyleId>
              </a:tblPr>
              <a:tblGrid>
                <a:gridCol w="1162472"/>
                <a:gridCol w="575226"/>
                <a:gridCol w="575226"/>
              </a:tblGrid>
              <a:tr h="260412">
                <a:tc gridSpan="3">
                  <a:txBody>
                    <a:bodyPr/>
                    <a:lstStyle/>
                    <a:p>
                      <a:r>
                        <a:rPr lang="en-GB" sz="1200" dirty="0" smtClean="0">
                          <a:solidFill>
                            <a:schemeClr val="accent1"/>
                          </a:solidFill>
                          <a:latin typeface="Bliss 2 Regular" pitchFamily="50" charset="0"/>
                        </a:rPr>
                        <a:t>LEAD AND AGREEMENT</a:t>
                      </a: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r>
              <a:tr h="387660">
                <a:tc>
                  <a:txBody>
                    <a:bodyPr/>
                    <a:lstStyle/>
                    <a:p>
                      <a:r>
                        <a:rPr lang="en-GB" sz="900" kern="1200" dirty="0" smtClean="0">
                          <a:ln>
                            <a:noFill/>
                          </a:ln>
                          <a:solidFill>
                            <a:schemeClr val="tx1"/>
                          </a:solidFill>
                          <a:latin typeface="Bliss 2 Regular" pitchFamily="50" charset="0"/>
                          <a:ea typeface="+mn-ea"/>
                          <a:cs typeface="+mn-cs"/>
                        </a:rPr>
                        <a:t>CLASS</a:t>
                      </a:r>
                      <a:endParaRPr lang="en-GB" sz="900" kern="1200" dirty="0">
                        <a:ln>
                          <a:noFill/>
                        </a:ln>
                        <a:solidFill>
                          <a:schemeClr val="tx1"/>
                        </a:solidFill>
                        <a:latin typeface="Bliss 2 Regular" pitchFamily="50" charset="0"/>
                        <a:ea typeface="+mn-ea"/>
                        <a:cs typeface="+mn-cs"/>
                      </a:endParaRPr>
                    </a:p>
                  </a:txBody>
                  <a:tcPr marL="0" marR="36000" marT="36000" marB="36000"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2013</a:t>
                      </a:r>
                      <a:endParaRPr lang="en-GB" sz="900" dirty="0">
                        <a:ln>
                          <a:noFill/>
                        </a:ln>
                        <a:latin typeface="Bliss 2 Regular" pitchFamily="50" charset="0"/>
                      </a:endParaRPr>
                    </a:p>
                  </a:txBody>
                  <a:tcPr marL="0" marR="36000" marT="36000" marB="36000"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2012</a:t>
                      </a:r>
                      <a:endParaRPr lang="en-GB" sz="900" dirty="0">
                        <a:ln>
                          <a:noFill/>
                        </a:ln>
                        <a:latin typeface="Bliss 2 Regular" pitchFamily="50" charset="0"/>
                      </a:endParaRPr>
                    </a:p>
                  </a:txBody>
                  <a:tcPr marL="0" marR="36000" marT="36000" marB="36000"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60412">
                <a:tc>
                  <a:txBody>
                    <a:bodyPr/>
                    <a:lstStyle/>
                    <a:p>
                      <a:r>
                        <a:rPr lang="en-US" sz="900" kern="1200" dirty="0" smtClean="0">
                          <a:solidFill>
                            <a:schemeClr val="tx1"/>
                          </a:solidFill>
                          <a:latin typeface="Bliss 2 Regular" pitchFamily="50" charset="0"/>
                          <a:ea typeface="+mn-ea"/>
                          <a:cs typeface="+mn-cs"/>
                        </a:rPr>
                        <a:t>PROPERTY</a:t>
                      </a:r>
                      <a:endParaRPr lang="en-US" sz="900"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tcPr>
                </a:tc>
                <a:tc>
                  <a:txBody>
                    <a:bodyPr/>
                    <a:lstStyle/>
                    <a:p>
                      <a:pPr algn="ctr"/>
                      <a:r>
                        <a:rPr lang="en-US" sz="900" kern="1200" dirty="0" smtClean="0">
                          <a:solidFill>
                            <a:schemeClr val="tx1"/>
                          </a:solidFill>
                          <a:latin typeface="Bliss 2 Regular" pitchFamily="50" charset="0"/>
                          <a:ea typeface="+mn-ea"/>
                          <a:cs typeface="+mn-cs"/>
                        </a:rPr>
                        <a:t>83%</a:t>
                      </a:r>
                      <a:endParaRPr lang="en-US" sz="900"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tcPr>
                </a:tc>
                <a:tc>
                  <a:txBody>
                    <a:bodyPr/>
                    <a:lstStyle/>
                    <a:p>
                      <a:pPr algn="ctr"/>
                      <a:r>
                        <a:rPr lang="en-US" sz="900" kern="1200" dirty="0" smtClean="0">
                          <a:solidFill>
                            <a:schemeClr val="tx1"/>
                          </a:solidFill>
                          <a:latin typeface="Bliss 2 Regular" pitchFamily="50" charset="0"/>
                          <a:ea typeface="+mn-ea"/>
                          <a:cs typeface="+mn-cs"/>
                        </a:rPr>
                        <a:t>65%</a:t>
                      </a:r>
                      <a:endParaRPr lang="en-US" sz="900"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tcPr>
                </a:tc>
              </a:tr>
              <a:tr h="260412">
                <a:tc>
                  <a:txBody>
                    <a:bodyPr/>
                    <a:lstStyle/>
                    <a:p>
                      <a:r>
                        <a:rPr lang="en-US" sz="900" kern="1200" dirty="0" smtClean="0">
                          <a:solidFill>
                            <a:schemeClr val="tx1"/>
                          </a:solidFill>
                          <a:latin typeface="Bliss 2 Regular" pitchFamily="50" charset="0"/>
                          <a:ea typeface="+mn-ea"/>
                          <a:cs typeface="+mn-cs"/>
                        </a:rPr>
                        <a:t>ENERGY</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75%</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65%</a:t>
                      </a:r>
                      <a:endParaRPr lang="en-US" sz="900" kern="1200" dirty="0">
                        <a:solidFill>
                          <a:schemeClr val="tx1"/>
                        </a:solidFill>
                        <a:latin typeface="Bliss 2 Regular" pitchFamily="50" charset="0"/>
                        <a:ea typeface="+mn-ea"/>
                        <a:cs typeface="+mn-cs"/>
                      </a:endParaRPr>
                    </a:p>
                  </a:txBody>
                  <a:tcPr anchor="ctr"/>
                </a:tc>
              </a:tr>
              <a:tr h="260412">
                <a:tc>
                  <a:txBody>
                    <a:bodyPr/>
                    <a:lstStyle/>
                    <a:p>
                      <a:r>
                        <a:rPr lang="en-US" sz="900" kern="1200" dirty="0" smtClean="0">
                          <a:solidFill>
                            <a:schemeClr val="tx1"/>
                          </a:solidFill>
                          <a:latin typeface="Bliss 2 Regular" pitchFamily="50" charset="0"/>
                          <a:ea typeface="+mn-ea"/>
                          <a:cs typeface="+mn-cs"/>
                        </a:rPr>
                        <a:t>TERRORISM</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91%</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87%</a:t>
                      </a:r>
                      <a:endParaRPr lang="en-US" sz="900" kern="1200" dirty="0">
                        <a:solidFill>
                          <a:schemeClr val="tx1"/>
                        </a:solidFill>
                        <a:latin typeface="Bliss 2 Regular" pitchFamily="50" charset="0"/>
                        <a:ea typeface="+mn-ea"/>
                        <a:cs typeface="+mn-cs"/>
                      </a:endParaRPr>
                    </a:p>
                  </a:txBody>
                  <a:tcPr anchor="ctr"/>
                </a:tc>
              </a:tr>
              <a:tr h="260412">
                <a:tc>
                  <a:txBody>
                    <a:bodyPr/>
                    <a:lstStyle/>
                    <a:p>
                      <a:r>
                        <a:rPr lang="en-US" sz="900" kern="1200" dirty="0" smtClean="0">
                          <a:solidFill>
                            <a:schemeClr val="tx1"/>
                          </a:solidFill>
                          <a:latin typeface="Bliss 2 Regular" pitchFamily="50" charset="0"/>
                          <a:ea typeface="+mn-ea"/>
                          <a:cs typeface="+mn-cs"/>
                        </a:rPr>
                        <a:t>MARINE</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63%</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56%</a:t>
                      </a:r>
                      <a:endParaRPr lang="en-US" sz="900" kern="1200" dirty="0">
                        <a:solidFill>
                          <a:schemeClr val="tx1"/>
                        </a:solidFill>
                        <a:latin typeface="Bliss 2 Regular" pitchFamily="50" charset="0"/>
                        <a:ea typeface="+mn-ea"/>
                        <a:cs typeface="+mn-cs"/>
                      </a:endParaRPr>
                    </a:p>
                  </a:txBody>
                  <a:tcPr anchor="ctr"/>
                </a:tc>
              </a:tr>
              <a:tr h="260412">
                <a:tc>
                  <a:txBody>
                    <a:bodyPr/>
                    <a:lstStyle/>
                    <a:p>
                      <a:r>
                        <a:rPr lang="en-US" sz="900" kern="1200" dirty="0" smtClean="0">
                          <a:solidFill>
                            <a:schemeClr val="tx1"/>
                          </a:solidFill>
                          <a:latin typeface="Bliss 2 Regular" pitchFamily="50" charset="0"/>
                          <a:ea typeface="+mn-ea"/>
                          <a:cs typeface="+mn-cs"/>
                        </a:rPr>
                        <a:t>AVIATION</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80%</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68%</a:t>
                      </a:r>
                      <a:endParaRPr lang="en-US" sz="900" kern="1200" dirty="0">
                        <a:solidFill>
                          <a:schemeClr val="tx1"/>
                        </a:solidFill>
                        <a:latin typeface="Bliss 2 Regular" pitchFamily="50" charset="0"/>
                        <a:ea typeface="+mn-ea"/>
                        <a:cs typeface="+mn-cs"/>
                      </a:endParaRPr>
                    </a:p>
                  </a:txBody>
                  <a:tcPr anchor="ctr"/>
                </a:tc>
              </a:tr>
              <a:tr h="260412">
                <a:tc>
                  <a:txBody>
                    <a:bodyPr/>
                    <a:lstStyle/>
                    <a:p>
                      <a:r>
                        <a:rPr lang="en-US" sz="900" kern="1200" dirty="0" smtClean="0">
                          <a:solidFill>
                            <a:schemeClr val="tx1"/>
                          </a:solidFill>
                          <a:latin typeface="Bliss 2 Regular" pitchFamily="50" charset="0"/>
                          <a:ea typeface="+mn-ea"/>
                          <a:cs typeface="+mn-cs"/>
                        </a:rPr>
                        <a:t>ALL CLASSES</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80%</a:t>
                      </a:r>
                      <a:endParaRPr lang="en-US" sz="900" kern="1200" dirty="0">
                        <a:solidFill>
                          <a:schemeClr val="tx1"/>
                        </a:solidFill>
                        <a:latin typeface="Bliss 2 Regular" pitchFamily="50" charset="0"/>
                        <a:ea typeface="+mn-ea"/>
                        <a:cs typeface="+mn-cs"/>
                      </a:endParaRPr>
                    </a:p>
                  </a:txBody>
                  <a:tcPr anchor="ctr"/>
                </a:tc>
                <a:tc>
                  <a:txBody>
                    <a:bodyPr/>
                    <a:lstStyle/>
                    <a:p>
                      <a:pPr algn="ctr"/>
                      <a:r>
                        <a:rPr lang="en-US" sz="900" kern="1200" dirty="0" smtClean="0">
                          <a:solidFill>
                            <a:schemeClr val="tx1"/>
                          </a:solidFill>
                          <a:latin typeface="Bliss 2 Regular" pitchFamily="50" charset="0"/>
                          <a:ea typeface="+mn-ea"/>
                          <a:cs typeface="+mn-cs"/>
                        </a:rPr>
                        <a:t>68%</a:t>
                      </a:r>
                      <a:endParaRPr lang="en-US" sz="900" kern="1200" dirty="0">
                        <a:solidFill>
                          <a:schemeClr val="tx1"/>
                        </a:solidFill>
                        <a:latin typeface="Bliss 2 Regular" pitchFamily="50" charset="0"/>
                        <a:ea typeface="+mn-ea"/>
                        <a:cs typeface="+mn-cs"/>
                      </a:endParaRPr>
                    </a:p>
                  </a:txBody>
                  <a:tcPr anchor="ctr"/>
                </a:tc>
              </a:tr>
            </a:tbl>
          </a:graphicData>
        </a:graphic>
      </p:graphicFrame>
      <p:sp>
        <p:nvSpPr>
          <p:cNvPr id="9" name="TextBox 8"/>
          <p:cNvSpPr txBox="1"/>
          <p:nvPr/>
        </p:nvSpPr>
        <p:spPr>
          <a:xfrm>
            <a:off x="2007631" y="5445224"/>
            <a:ext cx="8208912" cy="738664"/>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Renewing business: All renewals including like for like and those with substantive changes to layers, terms and conditions</a:t>
            </a:r>
          </a:p>
          <a:p>
            <a:pPr marL="179388" indent="-179388">
              <a:buFont typeface="+mj-lt"/>
              <a:buAutoNum type="arabicPeriod"/>
            </a:pPr>
            <a:r>
              <a:rPr lang="en-GB" sz="800" dirty="0">
                <a:latin typeface="Baskerville Cyr LT Std" pitchFamily="18" charset="-52"/>
              </a:rPr>
              <a:t>New business: Business not written in the prior policy period which can include new layers/sections on renewal accounts</a:t>
            </a:r>
          </a:p>
          <a:p>
            <a:pPr marL="179388" indent="-179388">
              <a:buFont typeface="+mj-lt"/>
              <a:buAutoNum type="arabicPeriod"/>
            </a:pPr>
            <a:r>
              <a:rPr lang="en-GB" sz="800" dirty="0">
                <a:latin typeface="Baskerville Cyr LT Std" pitchFamily="18" charset="-52"/>
              </a:rPr>
              <a:t>Core business: Business that we expect to renew over the long term meeting our </a:t>
            </a:r>
            <a:r>
              <a:rPr lang="en-GB" sz="800" dirty="0" err="1">
                <a:latin typeface="Baskerville Cyr LT Std" pitchFamily="18" charset="-52"/>
              </a:rPr>
              <a:t>RoE</a:t>
            </a:r>
            <a:r>
              <a:rPr lang="en-GB" sz="800" dirty="0">
                <a:latin typeface="Baskerville Cyr LT Std" pitchFamily="18" charset="-52"/>
              </a:rPr>
              <a:t> hurdles through the cycle with a strong client relationship</a:t>
            </a:r>
          </a:p>
          <a:p>
            <a:pPr marL="179388" indent="-179388">
              <a:buFont typeface="+mj-lt"/>
              <a:buAutoNum type="arabicPeriod"/>
            </a:pPr>
            <a:r>
              <a:rPr lang="en-GB" sz="800" dirty="0">
                <a:latin typeface="Baskerville Cyr LT Std" pitchFamily="18" charset="-52"/>
              </a:rPr>
              <a:t>Opportunistic business: Business that may or may not renew and is written because of favourable current pricing, terms and conditions</a:t>
            </a:r>
          </a:p>
          <a:p>
            <a:pPr marL="179388" indent="-179388">
              <a:buFont typeface="+mj-lt"/>
              <a:buAutoNum type="arabicPeriod"/>
            </a:pPr>
            <a:endParaRPr lang="en-GB" sz="800" dirty="0">
              <a:latin typeface="Baskerville Cyr LT Std" pitchFamily="18" charset="-52"/>
            </a:endParaRPr>
          </a:p>
          <a:p>
            <a:r>
              <a:rPr lang="en-GB" sz="800" dirty="0">
                <a:latin typeface="Baskerville Cyr LT Std" pitchFamily="18" charset="-52"/>
              </a:rPr>
              <a:t>Based on 2013 portfolio, excluding Lloyd’s segment, as of December 31, 2013</a:t>
            </a:r>
          </a:p>
        </p:txBody>
      </p:sp>
      <p:sp>
        <p:nvSpPr>
          <p:cNvPr id="12" name="Title 1"/>
          <p:cNvSpPr>
            <a:spLocks noGrp="1"/>
          </p:cNvSpPr>
          <p:nvPr>
            <p:ph type="title"/>
          </p:nvPr>
        </p:nvSpPr>
        <p:spPr>
          <a:xfrm>
            <a:off x="623392" y="476672"/>
            <a:ext cx="8147248" cy="1224136"/>
          </a:xfrm>
        </p:spPr>
        <p:txBody>
          <a:bodyPr vert="horz" lIns="0" tIns="0" rIns="0" bIns="0" rtlCol="0" anchor="t" anchorCtr="0">
            <a:normAutofit/>
          </a:bodyPr>
          <a:lstStyle/>
          <a:p>
            <a:r>
              <a:rPr lang="en-GB" sz="2300" dirty="0">
                <a:latin typeface="Bliss 2 Medium" pitchFamily="50" charset="0"/>
              </a:rPr>
              <a:t>MARKET POSITION, BRAND &amp; DISTRIBUTION – LICL &amp; LUK</a:t>
            </a:r>
            <a:br>
              <a:rPr lang="en-GB" sz="2300" dirty="0">
                <a:latin typeface="Bliss 2 Medium" pitchFamily="50" charset="0"/>
              </a:rPr>
            </a:br>
            <a:r>
              <a:rPr lang="en-GB" sz="2300" dirty="0">
                <a:latin typeface="Bliss 2 Medium" pitchFamily="50" charset="0"/>
              </a:rPr>
              <a:t/>
            </a:r>
            <a:br>
              <a:rPr lang="en-GB" sz="2300" dirty="0">
                <a:latin typeface="Bliss 2 Medium" pitchFamily="50" charset="0"/>
              </a:rPr>
            </a:br>
            <a:r>
              <a:rPr lang="en-GB" sz="2300" i="1" dirty="0">
                <a:solidFill>
                  <a:schemeClr val="tx1"/>
                </a:solidFill>
                <a:latin typeface="Baskerville Cyr LT Std" pitchFamily="18" charset="-52"/>
              </a:rPr>
              <a:t>Lead and agreement party and market position by line of business</a:t>
            </a:r>
          </a:p>
        </p:txBody>
      </p:sp>
      <p:graphicFrame>
        <p:nvGraphicFramePr>
          <p:cNvPr id="13" name="Content Placeholder 7"/>
          <p:cNvGraphicFramePr>
            <a:graphicFrameLocks noGrp="1"/>
          </p:cNvGraphicFramePr>
          <p:nvPr>
            <p:ph sz="half" idx="1"/>
            <p:extLst>
              <p:ext uri="{D42A27DB-BD31-4B8C-83A1-F6EECF244321}">
                <p14:modId xmlns:p14="http://schemas.microsoft.com/office/powerpoint/2010/main" val="3519933119"/>
              </p:ext>
            </p:extLst>
          </p:nvPr>
        </p:nvGraphicFramePr>
        <p:xfrm>
          <a:off x="4943874" y="2924945"/>
          <a:ext cx="4896542" cy="2198804"/>
        </p:xfrm>
        <a:graphic>
          <a:graphicData uri="http://schemas.openxmlformats.org/drawingml/2006/table">
            <a:tbl>
              <a:tblPr firstRow="1" bandRow="1">
                <a:tableStyleId>{2D5ABB26-0587-4C30-8999-92F81FD0307C}</a:tableStyleId>
              </a:tblPr>
              <a:tblGrid>
                <a:gridCol w="1224134"/>
                <a:gridCol w="882098"/>
                <a:gridCol w="882098"/>
                <a:gridCol w="882098"/>
                <a:gridCol w="1026114"/>
              </a:tblGrid>
              <a:tr h="260412">
                <a:tc gridSpan="5">
                  <a:txBody>
                    <a:bodyPr/>
                    <a:lstStyle/>
                    <a:p>
                      <a:r>
                        <a:rPr lang="en-GB" sz="1200" dirty="0" smtClean="0">
                          <a:solidFill>
                            <a:schemeClr val="accent1"/>
                          </a:solidFill>
                          <a:latin typeface="Bliss 2 Regular" pitchFamily="50" charset="0"/>
                        </a:rPr>
                        <a:t>MARKET POSITION</a:t>
                      </a:r>
                      <a:endParaRPr lang="en-GB" sz="1200" dirty="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r>
              <a:tr h="375920">
                <a:tc>
                  <a:txBody>
                    <a:bodyPr/>
                    <a:lstStyle/>
                    <a:p>
                      <a:pPr algn="l"/>
                      <a:r>
                        <a:rPr lang="en-GB" sz="900" kern="1200" dirty="0" smtClean="0">
                          <a:solidFill>
                            <a:schemeClr val="tx1"/>
                          </a:solidFill>
                          <a:latin typeface="Bliss 2 Regular" pitchFamily="50" charset="0"/>
                          <a:ea typeface="+mn-ea"/>
                          <a:cs typeface="+mn-cs"/>
                        </a:rPr>
                        <a:t>CLASS</a:t>
                      </a:r>
                      <a:endParaRPr lang="en-GB" sz="900" kern="1200" dirty="0">
                        <a:solidFill>
                          <a:schemeClr val="tx1"/>
                        </a:solidFill>
                        <a:latin typeface="Bliss 2 Regular" pitchFamily="50" charset="0"/>
                        <a:ea typeface="+mn-ea"/>
                        <a:cs typeface="+mn-cs"/>
                      </a:endParaRPr>
                    </a:p>
                  </a:txBody>
                  <a:tcPr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RENEWING BUSINESS</a:t>
                      </a:r>
                      <a:r>
                        <a:rPr lang="en-GB" sz="900" kern="1200" baseline="30000" dirty="0" smtClean="0">
                          <a:solidFill>
                            <a:schemeClr val="tx1"/>
                          </a:solidFill>
                          <a:latin typeface="Bliss 2 Regular" pitchFamily="50" charset="0"/>
                          <a:ea typeface="+mn-ea"/>
                          <a:cs typeface="+mn-cs"/>
                        </a:rPr>
                        <a:t> (1)</a:t>
                      </a:r>
                      <a:endParaRPr lang="en-GB" sz="900" kern="1200" baseline="30000" dirty="0">
                        <a:solidFill>
                          <a:schemeClr val="tx1"/>
                        </a:solidFill>
                        <a:latin typeface="Bliss 2 Regular" pitchFamily="50" charset="0"/>
                        <a:ea typeface="+mn-ea"/>
                        <a:cs typeface="+mn-cs"/>
                      </a:endParaRPr>
                    </a:p>
                  </a:txBody>
                  <a:tcPr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NEW</a:t>
                      </a:r>
                      <a:br>
                        <a:rPr lang="en-GB" sz="900" kern="1200" dirty="0" smtClean="0">
                          <a:solidFill>
                            <a:schemeClr val="tx1"/>
                          </a:solidFill>
                          <a:latin typeface="Bliss 2 Regular" pitchFamily="50" charset="0"/>
                          <a:ea typeface="+mn-ea"/>
                          <a:cs typeface="+mn-cs"/>
                        </a:rPr>
                      </a:br>
                      <a:r>
                        <a:rPr lang="en-GB" sz="900" kern="1200" dirty="0" smtClean="0">
                          <a:solidFill>
                            <a:schemeClr val="tx1"/>
                          </a:solidFill>
                          <a:latin typeface="Bliss 2 Regular" pitchFamily="50" charset="0"/>
                          <a:ea typeface="+mn-ea"/>
                          <a:cs typeface="+mn-cs"/>
                        </a:rPr>
                        <a:t>BUSINESS </a:t>
                      </a:r>
                      <a:r>
                        <a:rPr lang="en-GB" sz="900" kern="1200" baseline="30000" dirty="0" smtClean="0">
                          <a:solidFill>
                            <a:schemeClr val="tx1"/>
                          </a:solidFill>
                          <a:latin typeface="Bliss 2 Regular" pitchFamily="50" charset="0"/>
                          <a:ea typeface="+mn-ea"/>
                          <a:cs typeface="+mn-cs"/>
                        </a:rPr>
                        <a:t>(2)</a:t>
                      </a:r>
                      <a:endParaRPr lang="en-GB" sz="900" kern="1200" baseline="30000" dirty="0">
                        <a:solidFill>
                          <a:schemeClr val="tx1"/>
                        </a:solidFill>
                        <a:latin typeface="Bliss 2 Regular" pitchFamily="50" charset="0"/>
                        <a:ea typeface="+mn-ea"/>
                        <a:cs typeface="+mn-cs"/>
                      </a:endParaRPr>
                    </a:p>
                  </a:txBody>
                  <a:tcPr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CORE</a:t>
                      </a:r>
                      <a:br>
                        <a:rPr lang="en-GB" sz="900" kern="1200" dirty="0" smtClean="0">
                          <a:solidFill>
                            <a:schemeClr val="tx1"/>
                          </a:solidFill>
                          <a:latin typeface="Bliss 2 Regular" pitchFamily="50" charset="0"/>
                          <a:ea typeface="+mn-ea"/>
                          <a:cs typeface="+mn-cs"/>
                        </a:rPr>
                      </a:br>
                      <a:r>
                        <a:rPr lang="en-GB" sz="900" kern="1200" dirty="0" smtClean="0">
                          <a:solidFill>
                            <a:schemeClr val="tx1"/>
                          </a:solidFill>
                          <a:latin typeface="Bliss 2 Regular" pitchFamily="50" charset="0"/>
                          <a:ea typeface="+mn-ea"/>
                          <a:cs typeface="+mn-cs"/>
                        </a:rPr>
                        <a:t>BUSINESS </a:t>
                      </a:r>
                      <a:r>
                        <a:rPr lang="en-GB" sz="900" kern="1200" baseline="30000" dirty="0" smtClean="0">
                          <a:solidFill>
                            <a:schemeClr val="tx1"/>
                          </a:solidFill>
                          <a:latin typeface="Bliss 2 Regular" pitchFamily="50" charset="0"/>
                          <a:ea typeface="+mn-ea"/>
                          <a:cs typeface="+mn-cs"/>
                        </a:rPr>
                        <a:t>(3)</a:t>
                      </a:r>
                      <a:endParaRPr lang="en-GB" sz="900" kern="1200" baseline="30000" dirty="0">
                        <a:solidFill>
                          <a:schemeClr val="tx1"/>
                        </a:solidFill>
                        <a:latin typeface="Bliss 2 Regular" pitchFamily="50" charset="0"/>
                        <a:ea typeface="+mn-ea"/>
                        <a:cs typeface="+mn-cs"/>
                      </a:endParaRPr>
                    </a:p>
                  </a:txBody>
                  <a:tcPr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OPPORTUNISTIC BUSINESS </a:t>
                      </a:r>
                      <a:r>
                        <a:rPr lang="en-GB" sz="900" kern="1200" baseline="30000" dirty="0" smtClean="0">
                          <a:solidFill>
                            <a:schemeClr val="tx1"/>
                          </a:solidFill>
                          <a:latin typeface="Bliss 2 Regular" pitchFamily="50" charset="0"/>
                          <a:ea typeface="+mn-ea"/>
                          <a:cs typeface="+mn-cs"/>
                        </a:rPr>
                        <a:t>(4)</a:t>
                      </a:r>
                      <a:endParaRPr lang="en-GB" sz="900" kern="1200" baseline="30000" dirty="0">
                        <a:solidFill>
                          <a:schemeClr val="tx1"/>
                        </a:solidFill>
                        <a:latin typeface="Bliss 2 Regular" pitchFamily="50" charset="0"/>
                        <a:ea typeface="+mn-ea"/>
                        <a:cs typeface="+mn-cs"/>
                      </a:endParaRPr>
                    </a:p>
                  </a:txBody>
                  <a:tcPr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PROPERTY</a:t>
                      </a:r>
                      <a:endParaRPr lang="en-GB" sz="900"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tcP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77%</a:t>
                      </a:r>
                      <a:endParaRPr lang="en-GB" sz="900"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tcP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23%</a:t>
                      </a:r>
                      <a:endParaRPr lang="en-GB" sz="900"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tcPr>
                </a:tc>
                <a:tc>
                  <a:txBody>
                    <a:bodyPr/>
                    <a:lstStyle/>
                    <a:p>
                      <a:pPr marL="0" indent="-342900" algn="ctr" defTabSz="914400" rtl="0" eaLnBrk="1" latinLnBrk="0" hangingPunct="1">
                        <a:buNone/>
                      </a:pPr>
                      <a:r>
                        <a:rPr lang="en-GB" sz="900" kern="1200" dirty="0" smtClean="0">
                          <a:solidFill>
                            <a:schemeClr val="tx1"/>
                          </a:solidFill>
                          <a:latin typeface="Bliss 2 Regular" pitchFamily="50" charset="0"/>
                          <a:ea typeface="+mn-ea"/>
                          <a:cs typeface="+mn-cs"/>
                        </a:rPr>
                        <a:t>74%</a:t>
                      </a:r>
                      <a:endParaRPr lang="en-GB" sz="900"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tcPr>
                </a:tc>
                <a:tc>
                  <a:txBody>
                    <a:bodyPr/>
                    <a:lstStyle/>
                    <a:p>
                      <a:pPr marL="0" indent="-342900" algn="ctr" defTabSz="914400" rtl="0" eaLnBrk="1" latinLnBrk="0" hangingPunct="1">
                        <a:buNone/>
                      </a:pPr>
                      <a:r>
                        <a:rPr lang="en-GB" sz="900" kern="1200" dirty="0" smtClean="0">
                          <a:solidFill>
                            <a:schemeClr val="tx1"/>
                          </a:solidFill>
                          <a:latin typeface="Bliss 2 Regular" pitchFamily="50" charset="0"/>
                          <a:ea typeface="+mn-ea"/>
                          <a:cs typeface="+mn-cs"/>
                        </a:rPr>
                        <a:t> 26%</a:t>
                      </a:r>
                    </a:p>
                  </a:txBody>
                  <a:tcPr anchor="ctr">
                    <a:lnT w="28575" cap="flat" cmpd="sng" algn="ctr">
                      <a:solidFill>
                        <a:schemeClr val="accent1"/>
                      </a:solidFill>
                      <a:prstDash val="solid"/>
                      <a:round/>
                      <a:headEnd type="none" w="med" len="med"/>
                      <a:tailEnd type="none" w="med" len="med"/>
                    </a:lnT>
                  </a:tcP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ENERGY</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89%</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11%</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94%</a:t>
                      </a:r>
                      <a:endParaRPr lang="en-GB" sz="900" kern="1200" dirty="0">
                        <a:solidFill>
                          <a:schemeClr val="tx1"/>
                        </a:solidFill>
                        <a:latin typeface="Bliss 2 Regular" pitchFamily="50" charset="0"/>
                        <a:ea typeface="+mn-ea"/>
                        <a:cs typeface="+mn-cs"/>
                      </a:endParaRPr>
                    </a:p>
                  </a:txBody>
                  <a:tcPr anchor="ctr"/>
                </a:tc>
                <a:tc>
                  <a:txBody>
                    <a:bodyPr/>
                    <a:lstStyle/>
                    <a:p>
                      <a:pPr marL="0" indent="-342900" algn="ctr" defTabSz="914400" rtl="0" eaLnBrk="1" latinLnBrk="0" hangingPunct="1">
                        <a:buNone/>
                      </a:pPr>
                      <a:r>
                        <a:rPr lang="en-GB" sz="900" kern="1200" dirty="0" smtClean="0">
                          <a:solidFill>
                            <a:schemeClr val="tx1"/>
                          </a:solidFill>
                          <a:latin typeface="Bliss 2 Regular" pitchFamily="50" charset="0"/>
                          <a:ea typeface="+mn-ea"/>
                          <a:cs typeface="+mn-cs"/>
                        </a:rPr>
                        <a:t>6%</a:t>
                      </a:r>
                      <a:endParaRPr lang="en-GB" sz="900" kern="1200" dirty="0">
                        <a:solidFill>
                          <a:schemeClr val="tx1"/>
                        </a:solidFill>
                        <a:latin typeface="Bliss 2 Regular" pitchFamily="50" charset="0"/>
                        <a:ea typeface="+mn-ea"/>
                        <a:cs typeface="+mn-cs"/>
                      </a:endParaRPr>
                    </a:p>
                  </a:txBody>
                  <a:tcPr anchor="ct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TERRORISM</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48%</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52%</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72%</a:t>
                      </a:r>
                      <a:endParaRPr lang="en-GB" sz="900" kern="1200" dirty="0">
                        <a:solidFill>
                          <a:schemeClr val="tx1"/>
                        </a:solidFill>
                        <a:latin typeface="Bliss 2 Regular" pitchFamily="50" charset="0"/>
                        <a:ea typeface="+mn-ea"/>
                        <a:cs typeface="+mn-cs"/>
                      </a:endParaRPr>
                    </a:p>
                  </a:txBody>
                  <a:tcPr anchor="ctr"/>
                </a:tc>
                <a:tc>
                  <a:txBody>
                    <a:bodyPr/>
                    <a:lstStyle/>
                    <a:p>
                      <a:pPr marL="0" indent="-342900" algn="ctr" defTabSz="914400" rtl="0" eaLnBrk="1" latinLnBrk="0" hangingPunct="1">
                        <a:buNone/>
                      </a:pPr>
                      <a:r>
                        <a:rPr lang="en-GB" sz="900" kern="1200" dirty="0" smtClean="0">
                          <a:solidFill>
                            <a:schemeClr val="tx1"/>
                          </a:solidFill>
                          <a:latin typeface="Bliss 2 Regular" pitchFamily="50" charset="0"/>
                          <a:ea typeface="+mn-ea"/>
                          <a:cs typeface="+mn-cs"/>
                        </a:rPr>
                        <a:t>28%</a:t>
                      </a:r>
                    </a:p>
                  </a:txBody>
                  <a:tcPr anchor="ct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MARINE</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98%</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2%</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96%</a:t>
                      </a:r>
                      <a:endParaRPr lang="en-GB" sz="900" kern="1200" dirty="0">
                        <a:solidFill>
                          <a:schemeClr val="tx1"/>
                        </a:solidFill>
                        <a:latin typeface="Bliss 2 Regular" pitchFamily="50" charset="0"/>
                        <a:ea typeface="+mn-ea"/>
                        <a:cs typeface="+mn-cs"/>
                      </a:endParaRPr>
                    </a:p>
                  </a:txBody>
                  <a:tcPr anchor="ctr"/>
                </a:tc>
                <a:tc>
                  <a:txBody>
                    <a:bodyPr/>
                    <a:lstStyle/>
                    <a:p>
                      <a:pPr marL="0" indent="-342900" algn="ctr" defTabSz="914400" rtl="0" eaLnBrk="1" latinLnBrk="0" hangingPunct="1">
                        <a:buNone/>
                      </a:pPr>
                      <a:r>
                        <a:rPr lang="en-GB" sz="900" kern="1200" dirty="0" smtClean="0">
                          <a:solidFill>
                            <a:schemeClr val="tx1"/>
                          </a:solidFill>
                          <a:latin typeface="Bliss 2 Regular" pitchFamily="50" charset="0"/>
                          <a:ea typeface="+mn-ea"/>
                          <a:cs typeface="+mn-cs"/>
                        </a:rPr>
                        <a:t>4%</a:t>
                      </a:r>
                    </a:p>
                  </a:txBody>
                  <a:tcPr anchor="ct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AVIATION</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91%</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9%</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70%</a:t>
                      </a:r>
                      <a:endParaRPr lang="en-GB" sz="900" kern="1200" dirty="0">
                        <a:solidFill>
                          <a:schemeClr val="tx1"/>
                        </a:solidFill>
                        <a:latin typeface="Bliss 2 Regular" pitchFamily="50" charset="0"/>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30%</a:t>
                      </a:r>
                    </a:p>
                  </a:txBody>
                  <a:tcPr anchor="ct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ALL CLASSES</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78%</a:t>
                      </a:r>
                      <a:endParaRPr lang="en-GB" sz="900" kern="1200" dirty="0">
                        <a:solidFill>
                          <a:schemeClr val="tx1"/>
                        </a:solidFill>
                        <a:latin typeface="Bliss 2 Regular" pitchFamily="50" charset="0"/>
                        <a:ea typeface="+mn-ea"/>
                        <a:cs typeface="+mn-cs"/>
                      </a:endParaRPr>
                    </a:p>
                  </a:txBody>
                  <a:tcPr anchor="ctr"/>
                </a:tc>
                <a:tc>
                  <a:txBody>
                    <a:bodyPr/>
                    <a:lstStyle/>
                    <a:p>
                      <a:pPr marL="0" algn="ctr" defTabSz="914400" rtl="0" eaLnBrk="1" latinLnBrk="0" hangingPunct="1"/>
                      <a:r>
                        <a:rPr lang="en-GB" sz="900" kern="1200" dirty="0" smtClean="0">
                          <a:solidFill>
                            <a:schemeClr val="tx1"/>
                          </a:solidFill>
                          <a:latin typeface="Bliss 2 Regular" pitchFamily="50" charset="0"/>
                          <a:ea typeface="+mn-ea"/>
                          <a:cs typeface="+mn-cs"/>
                        </a:rPr>
                        <a:t>22%</a:t>
                      </a:r>
                      <a:endParaRPr lang="en-GB" sz="900" kern="1200" dirty="0">
                        <a:solidFill>
                          <a:schemeClr val="tx1"/>
                        </a:solidFill>
                        <a:latin typeface="Bliss 2 Regular" pitchFamily="50" charset="0"/>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82%</a:t>
                      </a:r>
                      <a:endParaRPr lang="en-GB" sz="900" kern="1200" dirty="0">
                        <a:solidFill>
                          <a:schemeClr val="tx1"/>
                        </a:solidFill>
                        <a:latin typeface="Bliss 2 Regular" pitchFamily="50" charset="0"/>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18%</a:t>
                      </a:r>
                      <a:endParaRPr lang="en-GB" sz="900" kern="1200" dirty="0">
                        <a:solidFill>
                          <a:schemeClr val="tx1"/>
                        </a:solidFill>
                        <a:latin typeface="Bliss 2 Regular" pitchFamily="50" charset="0"/>
                        <a:ea typeface="+mn-ea"/>
                        <a:cs typeface="+mn-cs"/>
                      </a:endParaRPr>
                    </a:p>
                  </a:txBody>
                  <a:tcPr anchor="ctr"/>
                </a:tc>
              </a:tr>
            </a:tbl>
          </a:graphicData>
        </a:graphic>
      </p:graphicFrame>
      <p:sp>
        <p:nvSpPr>
          <p:cNvPr id="14" name="Content Placeholder 4"/>
          <p:cNvSpPr>
            <a:spLocks noGrp="1"/>
          </p:cNvSpPr>
          <p:nvPr>
            <p:ph idx="1"/>
          </p:nvPr>
        </p:nvSpPr>
        <p:spPr>
          <a:xfrm>
            <a:off x="695400" y="1556792"/>
            <a:ext cx="10801200" cy="4464496"/>
          </a:xfrm>
        </p:spPr>
        <p:txBody>
          <a:bodyPr/>
          <a:lstStyle/>
          <a:p>
            <a:r>
              <a:rPr lang="en-GB" dirty="0">
                <a:latin typeface="Baskerville Cyr LT Std" pitchFamily="18" charset="-52"/>
              </a:rPr>
              <a:t>Being a leader or agreement party allows Lancashire to shape its destiny and engage with brokers and clients</a:t>
            </a:r>
          </a:p>
          <a:p>
            <a:r>
              <a:rPr lang="en-GB" dirty="0">
                <a:latin typeface="Baskerville Cyr LT Std" pitchFamily="18" charset="-52"/>
              </a:rPr>
              <a:t>Strong core portfolio across all insurance classes with excellent new opportunity flow</a:t>
            </a:r>
          </a:p>
        </p:txBody>
      </p:sp>
    </p:spTree>
    <p:extLst>
      <p:ext uri="{BB962C8B-B14F-4D97-AF65-F5344CB8AC3E}">
        <p14:creationId xmlns:p14="http://schemas.microsoft.com/office/powerpoint/2010/main" val="3960364797"/>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2300" dirty="0">
                <a:latin typeface="Bliss 2 Medium" pitchFamily="50" charset="0"/>
              </a:rPr>
              <a:t>2013: MARKET POSITION, BRAND &amp; DISTRIBUTION – LICL &amp; LUK</a:t>
            </a:r>
            <a:br>
              <a:rPr lang="en-GB" sz="2300" dirty="0">
                <a:latin typeface="Bliss 2 Medium" pitchFamily="50" charset="0"/>
              </a:rPr>
            </a:br>
            <a:r>
              <a:rPr lang="en-GB" sz="2300" dirty="0">
                <a:latin typeface="Bliss 2 Medium" pitchFamily="50" charset="0"/>
              </a:rPr>
              <a:t/>
            </a:r>
            <a:br>
              <a:rPr lang="en-GB" sz="2300" dirty="0">
                <a:latin typeface="Bliss 2 Medium" pitchFamily="50" charset="0"/>
              </a:rPr>
            </a:br>
            <a:r>
              <a:rPr lang="en-GB" sz="2300" i="1" dirty="0">
                <a:solidFill>
                  <a:schemeClr val="tx1"/>
                </a:solidFill>
                <a:latin typeface="Baskerville Cyr LT Std" pitchFamily="18" charset="-52"/>
              </a:rPr>
              <a:t>Since inception, Lancashire has believed it is key that we are recognised as a major market and expert within our product lines</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678035923"/>
              </p:ext>
            </p:extLst>
          </p:nvPr>
        </p:nvGraphicFramePr>
        <p:xfrm>
          <a:off x="6312024" y="1844826"/>
          <a:ext cx="3904518" cy="28083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95400" y="4725144"/>
            <a:ext cx="10801200" cy="1231106"/>
          </a:xfrm>
          <a:prstGeom prst="rect">
            <a:avLst/>
          </a:prstGeom>
          <a:noFill/>
        </p:spPr>
        <p:txBody>
          <a:bodyPr wrap="square" lIns="0" tIns="0" rIns="0" bIns="0" rtlCol="0">
            <a:spAutoFit/>
          </a:bodyPr>
          <a:lstStyle/>
          <a:p>
            <a:pPr marL="285750" indent="-285750">
              <a:buFont typeface="Baskerville Cyr LT Std" pitchFamily="18" charset="-52"/>
              <a:buChar char="–"/>
            </a:pPr>
            <a:r>
              <a:rPr lang="en-GB" sz="1600" dirty="0">
                <a:latin typeface="Baskerville Cyr LT Std" pitchFamily="18" charset="-52"/>
              </a:rPr>
              <a:t>Lancashire writes a limited number of classes with a well defined appetite in each e.g. energy – worldwide offshore and Gulf of Mexico wind; marine – high-value fleets, war, mortgagees cover, </a:t>
            </a:r>
            <a:r>
              <a:rPr lang="en-GB" sz="1600" dirty="0" err="1">
                <a:latin typeface="Baskerville Cyr LT Std" pitchFamily="18" charset="-52"/>
              </a:rPr>
              <a:t>etc</a:t>
            </a:r>
            <a:endParaRPr lang="en-GB" sz="1600" dirty="0">
              <a:latin typeface="Baskerville Cyr LT Std" pitchFamily="18" charset="-52"/>
            </a:endParaRPr>
          </a:p>
          <a:p>
            <a:pPr marL="285750" indent="-285750">
              <a:buFont typeface="Baskerville Cyr LT Std" pitchFamily="18" charset="-52"/>
              <a:buChar char="–"/>
            </a:pPr>
            <a:r>
              <a:rPr lang="en-GB" sz="1600" dirty="0">
                <a:latin typeface="Baskerville Cyr LT Std" pitchFamily="18" charset="-52"/>
              </a:rPr>
              <a:t>Cultivates strong relationships with leading brokers in its niche areas</a:t>
            </a:r>
          </a:p>
          <a:p>
            <a:pPr marL="285750" indent="-285750">
              <a:buFont typeface="Baskerville Cyr LT Std" pitchFamily="18" charset="-52"/>
              <a:buChar char="–"/>
            </a:pPr>
            <a:r>
              <a:rPr lang="en-GB" sz="1600" dirty="0">
                <a:latin typeface="Baskerville Cyr LT Std" pitchFamily="18" charset="-52"/>
              </a:rPr>
              <a:t>Brokers want to deal with market leaders, and Lancashire’s capacity ensures that we see business early on when placements are being structured</a:t>
            </a:r>
          </a:p>
        </p:txBody>
      </p:sp>
      <p:graphicFrame>
        <p:nvGraphicFramePr>
          <p:cNvPr id="11" name="Content Placeholder 4"/>
          <p:cNvGraphicFramePr>
            <a:graphicFrameLocks noGrp="1"/>
          </p:cNvGraphicFramePr>
          <p:nvPr>
            <p:ph sz="half" idx="1"/>
            <p:extLst>
              <p:ext uri="{D42A27DB-BD31-4B8C-83A1-F6EECF244321}">
                <p14:modId xmlns:p14="http://schemas.microsoft.com/office/powerpoint/2010/main" val="155433397"/>
              </p:ext>
            </p:extLst>
          </p:nvPr>
        </p:nvGraphicFramePr>
        <p:xfrm>
          <a:off x="1343472" y="1772816"/>
          <a:ext cx="4120543"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0143820"/>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2013: MARKET POSITION, BRAND &amp; DISTRIBUTION – CATHEDRAL</a:t>
            </a:r>
            <a:br>
              <a:rPr lang="en-GB" sz="2300" dirty="0">
                <a:latin typeface="Bliss 2 Medium" pitchFamily="50" charset="0"/>
              </a:rPr>
            </a:br>
            <a:r>
              <a:rPr lang="en-GB" sz="1600" dirty="0">
                <a:latin typeface="Bliss 2 Medium" pitchFamily="50" charset="0"/>
              </a:rPr>
              <a:t/>
            </a:r>
            <a:br>
              <a:rPr lang="en-GB" sz="1600" dirty="0">
                <a:latin typeface="Bliss 2 Medium" pitchFamily="50" charset="0"/>
              </a:rPr>
            </a:br>
            <a:r>
              <a:rPr lang="en-GB" sz="2300" i="1" dirty="0">
                <a:solidFill>
                  <a:schemeClr val="tx1"/>
                </a:solidFill>
                <a:latin typeface="Baskerville Cyr LT Std" pitchFamily="18" charset="-52"/>
              </a:rPr>
              <a:t>Each line of business uses specialist niche brokers</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579914067"/>
              </p:ext>
            </p:extLst>
          </p:nvPr>
        </p:nvGraphicFramePr>
        <p:xfrm>
          <a:off x="6312025" y="1617729"/>
          <a:ext cx="3904518" cy="28083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95400" y="4725144"/>
            <a:ext cx="10801200" cy="984885"/>
          </a:xfrm>
          <a:prstGeom prst="rect">
            <a:avLst/>
          </a:prstGeom>
          <a:noFill/>
        </p:spPr>
        <p:txBody>
          <a:bodyPr wrap="square" lIns="0" tIns="0" rIns="0" bIns="0" rtlCol="0">
            <a:spAutoFit/>
          </a:bodyPr>
          <a:lstStyle/>
          <a:p>
            <a:pPr marL="285750" indent="-285750">
              <a:buFont typeface="Baskerville Cyr LT Std" pitchFamily="18" charset="-52"/>
              <a:buChar char="–"/>
            </a:pPr>
            <a:r>
              <a:rPr lang="en-GB" sz="1600" dirty="0">
                <a:latin typeface="Baskerville Cyr LT Std" pitchFamily="18" charset="-52"/>
              </a:rPr>
              <a:t>Diversity of producers means Cathedral holds more power than if writing just Aon, Marsh, Willis books</a:t>
            </a:r>
          </a:p>
          <a:p>
            <a:pPr marL="285750" indent="-285750">
              <a:buFont typeface="Baskerville Cyr LT Std" pitchFamily="18" charset="-52"/>
              <a:buChar char="–"/>
            </a:pPr>
            <a:r>
              <a:rPr lang="en-GB" sz="1600" dirty="0">
                <a:latin typeface="Baskerville Cyr LT Std" pitchFamily="18" charset="-52"/>
              </a:rPr>
              <a:t>Niche focus of underwriting reflected in distribution channels</a:t>
            </a:r>
          </a:p>
          <a:p>
            <a:pPr marL="285750" indent="-285750">
              <a:buFont typeface="Baskerville Cyr LT Std" pitchFamily="18" charset="-52"/>
              <a:buChar char="–"/>
            </a:pPr>
            <a:r>
              <a:rPr lang="en-GB" sz="1600" dirty="0">
                <a:latin typeface="Baskerville Cyr LT Std" pitchFamily="18" charset="-52"/>
              </a:rPr>
              <a:t>Cathedral has historically had a wide base of brokers producing its business. Although the major brokers appear among the larger producers in many of the accounts, none have a controlling position on the portfolio</a:t>
            </a:r>
          </a:p>
        </p:txBody>
      </p:sp>
      <p:graphicFrame>
        <p:nvGraphicFramePr>
          <p:cNvPr id="11" name="Content Placeholder 4"/>
          <p:cNvGraphicFramePr>
            <a:graphicFrameLocks noGrp="1"/>
          </p:cNvGraphicFramePr>
          <p:nvPr>
            <p:ph sz="half" idx="1"/>
            <p:extLst>
              <p:ext uri="{D42A27DB-BD31-4B8C-83A1-F6EECF244321}">
                <p14:modId xmlns:p14="http://schemas.microsoft.com/office/powerpoint/2010/main" val="1592447567"/>
              </p:ext>
            </p:extLst>
          </p:nvPr>
        </p:nvGraphicFramePr>
        <p:xfrm>
          <a:off x="1343472" y="1556792"/>
          <a:ext cx="4120543"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758756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2013: GEOGRAPHIC DISTRIBUTION</a:t>
            </a:r>
            <a:br>
              <a:rPr lang="en-GB" sz="2300" dirty="0">
                <a:latin typeface="Bliss 2 Medium" pitchFamily="50" charset="0"/>
              </a:rPr>
            </a:br>
            <a:r>
              <a:rPr lang="en-GB" sz="2300" dirty="0">
                <a:latin typeface="Bliss 2 Medium" pitchFamily="50" charset="0"/>
              </a:rPr>
              <a:t/>
            </a:r>
            <a:br>
              <a:rPr lang="en-GB" sz="2300" dirty="0">
                <a:latin typeface="Bliss 2 Medium" pitchFamily="50" charset="0"/>
              </a:rPr>
            </a:br>
            <a:endParaRPr lang="en-GB" sz="2300" i="1" dirty="0">
              <a:solidFill>
                <a:schemeClr val="tx1"/>
              </a:solidFill>
              <a:latin typeface="Baskerville Cyr LT Std" pitchFamily="18" charset="-52"/>
            </a:endParaRPr>
          </a:p>
        </p:txBody>
      </p:sp>
      <p:sp>
        <p:nvSpPr>
          <p:cNvPr id="9" name="TextBox 8"/>
          <p:cNvSpPr txBox="1"/>
          <p:nvPr/>
        </p:nvSpPr>
        <p:spPr>
          <a:xfrm>
            <a:off x="695400" y="4437112"/>
            <a:ext cx="10801200" cy="861774"/>
          </a:xfrm>
          <a:prstGeom prst="rect">
            <a:avLst/>
          </a:prstGeom>
          <a:noFill/>
        </p:spPr>
        <p:txBody>
          <a:bodyPr wrap="square" lIns="0" tIns="0" rIns="0" bIns="0" rtlCol="0">
            <a:spAutoFit/>
          </a:bodyPr>
          <a:lstStyle/>
          <a:p>
            <a:pPr marL="285750" indent="-285750">
              <a:buFont typeface="Baskerville Cyr LT Std" pitchFamily="18" charset="-52"/>
              <a:buChar char="–"/>
            </a:pPr>
            <a:r>
              <a:rPr lang="en-GB" sz="1400" dirty="0">
                <a:latin typeface="Baskerville Cyr LT Std" pitchFamily="18" charset="-52"/>
              </a:rPr>
              <a:t>U.S. remains top source of income, as appropriate for market with largest insurance market and reinsurance spend</a:t>
            </a:r>
          </a:p>
          <a:p>
            <a:pPr marL="285750" indent="-285750">
              <a:buFont typeface="Baskerville Cyr LT Std" pitchFamily="18" charset="-52"/>
              <a:buChar char="–"/>
            </a:pPr>
            <a:r>
              <a:rPr lang="en-GB" sz="1400" dirty="0">
                <a:latin typeface="Baskerville Cyr LT Std" pitchFamily="18" charset="-52"/>
              </a:rPr>
              <a:t>Good spread of risk worldwide, especially with LUK energy offshore, terrorism, Cathedral D&amp;F binder and developing LICL international property catastrophe excess of loss</a:t>
            </a:r>
          </a:p>
          <a:p>
            <a:pPr marL="285750" indent="-285750">
              <a:buFont typeface="Baskerville Cyr LT Std" pitchFamily="18" charset="-52"/>
              <a:buChar char="–"/>
            </a:pPr>
            <a:r>
              <a:rPr lang="en-GB" sz="1400" dirty="0">
                <a:latin typeface="Baskerville Cyr LT Std" pitchFamily="18" charset="-52"/>
              </a:rPr>
              <a:t>Lloyd’s licensing will help Syndicate 3010 to support development of new areas such as Canada or Brazil for terrorism and energy</a:t>
            </a:r>
          </a:p>
        </p:txBody>
      </p:sp>
      <p:graphicFrame>
        <p:nvGraphicFramePr>
          <p:cNvPr id="11" name="Content Placeholder 4"/>
          <p:cNvGraphicFramePr>
            <a:graphicFrameLocks noGrp="1"/>
          </p:cNvGraphicFramePr>
          <p:nvPr>
            <p:ph sz="half" idx="1"/>
            <p:extLst>
              <p:ext uri="{D42A27DB-BD31-4B8C-83A1-F6EECF244321}">
                <p14:modId xmlns:p14="http://schemas.microsoft.com/office/powerpoint/2010/main" val="2609391216"/>
              </p:ext>
            </p:extLst>
          </p:nvPr>
        </p:nvGraphicFramePr>
        <p:xfrm>
          <a:off x="1559496" y="943283"/>
          <a:ext cx="3613783" cy="3498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noGrp="1"/>
          </p:cNvGraphicFramePr>
          <p:nvPr>
            <p:ph sz="half" idx="1"/>
            <p:extLst>
              <p:ext uri="{D42A27DB-BD31-4B8C-83A1-F6EECF244321}">
                <p14:modId xmlns:p14="http://schemas.microsoft.com/office/powerpoint/2010/main" val="136280594"/>
              </p:ext>
            </p:extLst>
          </p:nvPr>
        </p:nvGraphicFramePr>
        <p:xfrm>
          <a:off x="6141981" y="980730"/>
          <a:ext cx="3855837" cy="350572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95400" y="5867980"/>
            <a:ext cx="10801200" cy="246221"/>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Worldwide, including the U.S. and Canada, comprises insurance and reinsurance contracts that insure or reinsure risks in more than one geographic area</a:t>
            </a:r>
          </a:p>
          <a:p>
            <a:pPr marL="179388" indent="-179388">
              <a:buFont typeface="+mj-lt"/>
              <a:buAutoNum type="arabicPeriod"/>
            </a:pPr>
            <a:r>
              <a:rPr lang="en-GB" sz="800" dirty="0">
                <a:latin typeface="Baskerville Cyr LT Std" pitchFamily="18" charset="-52"/>
              </a:rPr>
              <a:t>Worldwide, excluding the U.S. and Canada, comprises insurance and reinsurance contracts that insure or reinsure risks in more than one geographic area, but that specifically exclude the U.S. and Canada.</a:t>
            </a:r>
          </a:p>
        </p:txBody>
      </p:sp>
    </p:spTree>
    <p:extLst>
      <p:ext uri="{BB962C8B-B14F-4D97-AF65-F5344CB8AC3E}">
        <p14:creationId xmlns:p14="http://schemas.microsoft.com/office/powerpoint/2010/main" val="438773196"/>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477358555"/>
              </p:ext>
            </p:extLst>
          </p:nvPr>
        </p:nvGraphicFramePr>
        <p:xfrm>
          <a:off x="2063552" y="908720"/>
          <a:ext cx="7875303" cy="4233268"/>
        </p:xfrm>
        <a:graphic>
          <a:graphicData uri="http://schemas.openxmlformats.org/drawingml/2006/table">
            <a:tbl>
              <a:tblPr firstRow="1" bandRow="1">
                <a:tableStyleId>{2D5ABB26-0587-4C30-8999-92F81FD0307C}</a:tableStyleId>
              </a:tblPr>
              <a:tblGrid>
                <a:gridCol w="2772475"/>
                <a:gridCol w="1275707"/>
                <a:gridCol w="1275707"/>
                <a:gridCol w="1275707"/>
                <a:gridCol w="1275707"/>
              </a:tblGrid>
              <a:tr h="261164">
                <a:tc gridSpan="5">
                  <a:txBody>
                    <a:bodyPr/>
                    <a:lstStyle/>
                    <a:p>
                      <a:r>
                        <a:rPr lang="en-GB" sz="1200" dirty="0" smtClean="0">
                          <a:solidFill>
                            <a:schemeClr val="accent1"/>
                          </a:solidFill>
                          <a:latin typeface="Bliss 2 Regular" pitchFamily="50" charset="0"/>
                        </a:rPr>
                        <a:t>KINESIS</a:t>
                      </a:r>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r>
              <a:tr h="377888">
                <a:tc rowSpan="2">
                  <a:txBody>
                    <a:bodyPr/>
                    <a:lstStyle/>
                    <a:p>
                      <a:endParaRPr lang="en-GB" sz="1100" kern="1200" baseline="300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MEAN LOSS SCENARIOS (10% EL)</a:t>
                      </a:r>
                    </a:p>
                  </a:txBody>
                  <a:tcPr anchor="ctr" horzOverflow="overflow">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1"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NO LOSS SCENARIOS </a:t>
                      </a:r>
                    </a:p>
                  </a:txBody>
                  <a:tcPr anchor="ctr" horzOverflow="overflow">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1"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tc>
              </a:tr>
              <a:tr h="449072">
                <a:tc vMerge="1">
                  <a:txBody>
                    <a:bodyPr/>
                    <a:lstStyle/>
                    <a:p>
                      <a:endParaRPr lang="en-GB" sz="1000" kern="1200" baseline="300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LIMIT OF </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$500M </a:t>
                      </a:r>
                      <a:r>
                        <a:rPr lang="en-US" sz="1100" b="0" i="0" u="none" strike="noStrike" kern="1200" baseline="30000" dirty="0" smtClean="0">
                          <a:solidFill>
                            <a:schemeClr val="accent1"/>
                          </a:solidFill>
                          <a:latin typeface="Bliss 2 Regular" pitchFamily="50" charset="0"/>
                          <a:ea typeface="+mn-ea"/>
                          <a:cs typeface="+mn-cs"/>
                        </a:rPr>
                        <a:t>(1)</a:t>
                      </a: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LIMIT OF </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$1B </a:t>
                      </a:r>
                      <a:r>
                        <a:rPr lang="en-US" sz="1100" b="0" i="0" u="none" strike="noStrike" kern="1200" baseline="30000" dirty="0" smtClean="0">
                          <a:solidFill>
                            <a:schemeClr val="accent1"/>
                          </a:solidFill>
                          <a:latin typeface="Bliss 2 Regular" pitchFamily="50" charset="0"/>
                          <a:ea typeface="+mn-ea"/>
                          <a:cs typeface="+mn-cs"/>
                        </a:rPr>
                        <a:t>(1)</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LIMIT OF </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$500M </a:t>
                      </a:r>
                      <a:r>
                        <a:rPr lang="en-US" sz="1100" b="0" i="0" u="none" strike="noStrike" kern="1200" baseline="30000" dirty="0" smtClean="0">
                          <a:solidFill>
                            <a:schemeClr val="accent1"/>
                          </a:solidFill>
                          <a:latin typeface="Bliss 2 Regular" pitchFamily="50" charset="0"/>
                          <a:ea typeface="+mn-ea"/>
                          <a:cs typeface="+mn-cs"/>
                        </a:rPr>
                        <a:t>(1)</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LIMIT OF </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$1B </a:t>
                      </a:r>
                      <a:r>
                        <a:rPr lang="en-US" sz="1100" b="0" i="0" u="none" strike="noStrike" kern="1200" baseline="30000" dirty="0" smtClean="0">
                          <a:solidFill>
                            <a:schemeClr val="accent1"/>
                          </a:solidFill>
                          <a:latin typeface="Bliss 2 Regular" pitchFamily="50" charset="0"/>
                          <a:ea typeface="+mn-ea"/>
                          <a:cs typeface="+mn-cs"/>
                        </a:rPr>
                        <a:t>(1)</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kern="1200" dirty="0" smtClean="0">
                          <a:solidFill>
                            <a:schemeClr val="tx1"/>
                          </a:solidFill>
                          <a:latin typeface="Bliss 2 Regular" pitchFamily="50" charset="0"/>
                          <a:ea typeface="+mn-ea"/>
                          <a:cs typeface="+mn-cs"/>
                        </a:rPr>
                        <a:t>LANCASHIRE INVESTMENT </a:t>
                      </a:r>
                      <a:r>
                        <a:rPr lang="en-US" sz="900" kern="1200" baseline="30000" dirty="0" smtClean="0">
                          <a:solidFill>
                            <a:schemeClr val="tx1"/>
                          </a:solidFill>
                          <a:latin typeface="Bliss 2 Regular" pitchFamily="50" charset="0"/>
                          <a:ea typeface="+mn-ea"/>
                          <a:cs typeface="+mn-cs"/>
                        </a:rPr>
                        <a:t>(2)</a:t>
                      </a: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38.3</a:t>
                      </a: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76.5</a:t>
                      </a: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38.3</a:t>
                      </a: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76.5</a:t>
                      </a: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kern="1200" dirty="0" smtClean="0">
                          <a:solidFill>
                            <a:schemeClr val="tx1"/>
                          </a:solidFill>
                          <a:latin typeface="Bliss 2 Regular" pitchFamily="50" charset="0"/>
                          <a:ea typeface="+mn-ea"/>
                          <a:cs typeface="+mn-cs"/>
                        </a:rPr>
                        <a:t>ROL (NET)</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23.5%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23.5%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23.5%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23.5%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tab pos="1428750" algn="l"/>
                        </a:tabLst>
                      </a:pPr>
                      <a:r>
                        <a:rPr lang="en-US" sz="900" kern="1200" dirty="0" smtClean="0">
                          <a:solidFill>
                            <a:schemeClr val="tx1"/>
                          </a:solidFill>
                          <a:latin typeface="Bliss 2 Regular" pitchFamily="50" charset="0"/>
                          <a:ea typeface="+mn-ea"/>
                          <a:cs typeface="+mn-cs"/>
                        </a:rPr>
                        <a:t>ROE CONTRIBUTION, EXCLUDING PC </a:t>
                      </a:r>
                      <a:r>
                        <a:rPr lang="en-US" sz="900" kern="1200" baseline="30000" dirty="0" smtClean="0">
                          <a:solidFill>
                            <a:schemeClr val="tx1"/>
                          </a:solidFill>
                          <a:latin typeface="Bliss 2 Regular" pitchFamily="50" charset="0"/>
                          <a:ea typeface="+mn-ea"/>
                          <a:cs typeface="+mn-cs"/>
                        </a:rPr>
                        <a:t>(3)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0.5%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0.7%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tab pos="1428750" algn="l"/>
                        </a:tabLst>
                        <a:defRPr/>
                      </a:pPr>
                      <a:r>
                        <a:rPr lang="en-US" sz="900" kern="1200" dirty="0" smtClean="0">
                          <a:solidFill>
                            <a:schemeClr val="tx1"/>
                          </a:solidFill>
                          <a:latin typeface="Bliss 2 Regular" pitchFamily="50" charset="0"/>
                          <a:ea typeface="+mn-ea"/>
                          <a:cs typeface="+mn-cs"/>
                        </a:rPr>
                        <a:t>ROE CONTRIBUTION, INCLUDING PC </a:t>
                      </a:r>
                      <a:r>
                        <a:rPr lang="en-US" sz="900" kern="1200" baseline="30000" dirty="0" smtClean="0">
                          <a:solidFill>
                            <a:schemeClr val="tx1"/>
                          </a:solidFill>
                          <a:latin typeface="Bliss 2 Regular" pitchFamily="50" charset="0"/>
                          <a:ea typeface="+mn-ea"/>
                          <a:cs typeface="+mn-cs"/>
                        </a:rPr>
                        <a:t>(3)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0.9%</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2.1%</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3.6%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tab pos="1428750" algn="l"/>
                        </a:tabLst>
                      </a:pPr>
                      <a:r>
                        <a:rPr lang="en-US" sz="900" b="0" kern="1200" dirty="0" smtClean="0">
                          <a:solidFill>
                            <a:schemeClr val="accent1"/>
                          </a:solidFill>
                          <a:latin typeface="Bliss 2 Regular" pitchFamily="50" charset="0"/>
                          <a:ea typeface="+mn-ea"/>
                          <a:cs typeface="+mn-cs"/>
                        </a:rPr>
                        <a:t>CURRENT YEAR EARNINGS ($M) </a:t>
                      </a:r>
                      <a:r>
                        <a:rPr lang="en-US" sz="900" b="0" kern="1200" baseline="30000" dirty="0" smtClean="0">
                          <a:solidFill>
                            <a:schemeClr val="accent1"/>
                          </a:solidFill>
                          <a:latin typeface="Bliss 2 Regular" pitchFamily="50" charset="0"/>
                          <a:ea typeface="+mn-ea"/>
                          <a:cs typeface="+mn-cs"/>
                        </a:rPr>
                        <a:t>(1)</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kern="1200" dirty="0" smtClean="0">
                          <a:solidFill>
                            <a:schemeClr val="tx1"/>
                          </a:solidFill>
                          <a:latin typeface="Bliss 2 Regular" pitchFamily="50" charset="0"/>
                          <a:ea typeface="+mn-ea"/>
                          <a:cs typeface="+mn-cs"/>
                        </a:rPr>
                        <a:t>UNDERWRITING FEES - 8.5% OF NPW</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9.4</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18.8</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9.4</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18.8</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kern="1200" dirty="0" smtClean="0">
                          <a:solidFill>
                            <a:schemeClr val="tx1"/>
                          </a:solidFill>
                          <a:latin typeface="Bliss 2 Regular" pitchFamily="50" charset="0"/>
                          <a:ea typeface="+mn-ea"/>
                          <a:cs typeface="+mn-cs"/>
                        </a:rPr>
                        <a:t>G&amp;A COSTS </a:t>
                      </a:r>
                      <a:r>
                        <a:rPr lang="en-US" sz="900" kern="1200" baseline="30000" dirty="0" smtClean="0">
                          <a:solidFill>
                            <a:schemeClr val="tx1"/>
                          </a:solidFill>
                          <a:latin typeface="Bliss 2 Regular" pitchFamily="50" charset="0"/>
                          <a:ea typeface="+mn-ea"/>
                          <a:cs typeface="+mn-cs"/>
                        </a:rPr>
                        <a:t>(4)</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(5.7)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(6.8)</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(6.1)</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(7.7)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kern="1200" dirty="0" smtClean="0">
                          <a:solidFill>
                            <a:schemeClr val="tx1"/>
                          </a:solidFill>
                          <a:latin typeface="Bliss 2 Regular" pitchFamily="50" charset="0"/>
                          <a:ea typeface="+mn-ea"/>
                          <a:cs typeface="+mn-cs"/>
                        </a:rPr>
                        <a:t>LHL EQUITY PICKUP </a:t>
                      </a:r>
                      <a:r>
                        <a:rPr lang="en-US" sz="900" kern="1200" baseline="30000" dirty="0" smtClean="0">
                          <a:solidFill>
                            <a:schemeClr val="tx1"/>
                          </a:solidFill>
                          <a:latin typeface="Bliss 2 Regular" pitchFamily="50" charset="0"/>
                          <a:ea typeface="+mn-ea"/>
                          <a:cs typeface="+mn-cs"/>
                        </a:rPr>
                        <a:t>(5)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4.8</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9.6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8.8</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17.5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kern="1200" dirty="0" smtClean="0">
                          <a:solidFill>
                            <a:schemeClr val="tx1"/>
                          </a:solidFill>
                          <a:latin typeface="Bliss 2 Regular" pitchFamily="50" charset="0"/>
                          <a:ea typeface="+mn-ea"/>
                          <a:cs typeface="+mn-cs"/>
                        </a:rPr>
                        <a:t>NET CY CONTRIBUTION TO LHL, AFTER NCI</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7.6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19.6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11.2</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26.7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b="0" kern="1200" dirty="0" smtClean="0">
                          <a:solidFill>
                            <a:schemeClr val="accent1"/>
                          </a:solidFill>
                          <a:latin typeface="Bliss 2 Regular" pitchFamily="50" charset="0"/>
                          <a:ea typeface="+mn-ea"/>
                          <a:cs typeface="+mn-cs"/>
                        </a:rPr>
                        <a:t>SUBSEQUENT  YEAR EARNINGS ($M)</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lang="en-US" sz="900" kern="1200" dirty="0" smtClean="0">
                        <a:solidFill>
                          <a:schemeClr val="tx1"/>
                        </a:solidFill>
                        <a:latin typeface="Bliss 2 Regular" pitchFamily="50" charset="0"/>
                        <a:ea typeface="+mn-ea"/>
                        <a:cs typeface="+mn-cs"/>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pPr>
                      <a:r>
                        <a:rPr lang="en-US" sz="900" kern="1200" dirty="0" smtClean="0">
                          <a:solidFill>
                            <a:schemeClr val="tx1"/>
                          </a:solidFill>
                          <a:latin typeface="Bliss 2 Regular" pitchFamily="50" charset="0"/>
                          <a:ea typeface="+mn-ea"/>
                          <a:cs typeface="+mn-cs"/>
                        </a:rPr>
                        <a:t>PROFIT COMMISSIONS </a:t>
                      </a:r>
                      <a:r>
                        <a:rPr lang="en-US" sz="900" kern="1200" baseline="30000" dirty="0" smtClean="0">
                          <a:solidFill>
                            <a:schemeClr val="tx1"/>
                          </a:solidFill>
                          <a:latin typeface="Bliss 2 Regular" pitchFamily="50" charset="0"/>
                          <a:ea typeface="+mn-ea"/>
                          <a:cs typeface="+mn-cs"/>
                        </a:rPr>
                        <a:t>(6)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6.3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12.7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14.6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29.2</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ts val="336"/>
                        </a:spcBef>
                        <a:spcAft>
                          <a:spcPts val="0"/>
                        </a:spcAft>
                        <a:buClrTx/>
                        <a:buSzTx/>
                        <a:buFontTx/>
                        <a:buNone/>
                        <a:tabLst/>
                        <a:defRPr/>
                      </a:pPr>
                      <a:r>
                        <a:rPr lang="en-US" sz="900" kern="1200" dirty="0" smtClean="0">
                          <a:solidFill>
                            <a:schemeClr val="tx1"/>
                          </a:solidFill>
                          <a:latin typeface="Bliss 2 Regular" pitchFamily="50" charset="0"/>
                          <a:ea typeface="+mn-ea"/>
                          <a:cs typeface="+mn-cs"/>
                        </a:rPr>
                        <a:t>TOTAL PROFIT CONTRIBUTION</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13.9</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32.3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25.8</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900" kern="1200" dirty="0" smtClean="0">
                          <a:solidFill>
                            <a:schemeClr val="tx1"/>
                          </a:solidFill>
                          <a:latin typeface="Bliss 2 Regular" pitchFamily="50" charset="0"/>
                          <a:ea typeface="+mn-ea"/>
                          <a:cs typeface="+mn-cs"/>
                        </a:rPr>
                        <a:t>55.9</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sp>
        <p:nvSpPr>
          <p:cNvPr id="9" name="TextBox 8"/>
          <p:cNvSpPr txBox="1"/>
          <p:nvPr/>
        </p:nvSpPr>
        <p:spPr>
          <a:xfrm>
            <a:off x="2007631" y="5301209"/>
            <a:ext cx="8208912" cy="861774"/>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(1) Assumes 75% written at 1/1 and 25% at 1/7 from a standing start </a:t>
            </a:r>
            <a:r>
              <a:rPr lang="en-GB" sz="800" dirty="0" err="1">
                <a:latin typeface="Baskerville Cyr LT Std" pitchFamily="18" charset="-52"/>
              </a:rPr>
              <a:t>ie</a:t>
            </a:r>
            <a:r>
              <a:rPr lang="en-GB" sz="800" dirty="0">
                <a:latin typeface="Baskerville Cyr LT Std" pitchFamily="18" charset="-52"/>
              </a:rPr>
              <a:t>. no run-off earnings from prior years.  Earnings patterns reflect the underlying risks attaching </a:t>
            </a:r>
            <a:r>
              <a:rPr lang="en-GB" sz="800" dirty="0" err="1">
                <a:latin typeface="Baskerville Cyr LT Std" pitchFamily="18" charset="-52"/>
              </a:rPr>
              <a:t>ie</a:t>
            </a:r>
            <a:r>
              <a:rPr lang="en-GB" sz="800" dirty="0">
                <a:latin typeface="Baskerville Cyr LT Std" pitchFamily="18" charset="-52"/>
              </a:rPr>
              <a:t>. not straight line</a:t>
            </a:r>
          </a:p>
          <a:p>
            <a:pPr marL="179388" indent="-179388">
              <a:buFont typeface="+mj-lt"/>
              <a:buAutoNum type="arabicPeriod"/>
            </a:pPr>
            <a:r>
              <a:rPr lang="en-GB" sz="800" dirty="0">
                <a:latin typeface="Baskerville Cyr LT Std" pitchFamily="18" charset="-52"/>
              </a:rPr>
              <a:t>(2) LHL’s investment is 10%, up to a maximum of $100m invested </a:t>
            </a:r>
          </a:p>
          <a:p>
            <a:pPr marL="179388" indent="-179388">
              <a:buFont typeface="+mj-lt"/>
              <a:buAutoNum type="arabicPeriod"/>
            </a:pPr>
            <a:r>
              <a:rPr lang="en-GB" sz="800" dirty="0">
                <a:latin typeface="Baskerville Cyr LT Std" pitchFamily="18" charset="-52"/>
              </a:rPr>
              <a:t>(3) Indicative assuming LHL target cross cycle </a:t>
            </a:r>
            <a:r>
              <a:rPr lang="en-GB" sz="800" dirty="0" err="1">
                <a:latin typeface="Baskerville Cyr LT Std" pitchFamily="18" charset="-52"/>
              </a:rPr>
              <a:t>RoE</a:t>
            </a:r>
            <a:r>
              <a:rPr lang="en-GB" sz="800" dirty="0">
                <a:latin typeface="Baskerville Cyr LT Std" pitchFamily="18" charset="-52"/>
              </a:rPr>
              <a:t> of 13% over the risk free rate, actual contribution will vary depending on actual </a:t>
            </a:r>
            <a:r>
              <a:rPr lang="en-GB" sz="800" dirty="0" err="1">
                <a:latin typeface="Baskerville Cyr LT Std" pitchFamily="18" charset="-52"/>
              </a:rPr>
              <a:t>RoE</a:t>
            </a:r>
            <a:r>
              <a:rPr lang="en-GB" sz="800" dirty="0">
                <a:latin typeface="Baskerville Cyr LT Std" pitchFamily="18" charset="-52"/>
              </a:rPr>
              <a:t> produced</a:t>
            </a:r>
          </a:p>
          <a:p>
            <a:pPr marL="179388" indent="-179388">
              <a:buFont typeface="+mj-lt"/>
              <a:buAutoNum type="arabicPeriod"/>
            </a:pPr>
            <a:r>
              <a:rPr lang="en-GB" sz="800" dirty="0">
                <a:latin typeface="Baskerville Cyr LT Std" pitchFamily="18" charset="-52"/>
              </a:rPr>
              <a:t>(4) Staff levels increase as limits increase; bonuses increase as total profit contribution increases: bonuses subject to caps</a:t>
            </a:r>
          </a:p>
          <a:p>
            <a:pPr marL="179388" indent="-179388">
              <a:buFont typeface="+mj-lt"/>
              <a:buAutoNum type="arabicPeriod"/>
            </a:pPr>
            <a:r>
              <a:rPr lang="en-GB" sz="800" dirty="0">
                <a:latin typeface="Baskerville Cyr LT Std" pitchFamily="18" charset="-52"/>
              </a:rPr>
              <a:t>(5) NPW less UW fees less losses less PC x 10% investment (subject to cap). PC provision is included in Kinesis Re in year 1 but not recognised as income by KCM until year 2.  Equity pickup ignores capital returns to LHL</a:t>
            </a:r>
          </a:p>
          <a:p>
            <a:pPr marL="179388" indent="-179388">
              <a:buFont typeface="+mj-lt"/>
              <a:buAutoNum type="arabicPeriod"/>
            </a:pPr>
            <a:r>
              <a:rPr lang="en-GB" sz="800" dirty="0">
                <a:latin typeface="Baskerville Cyr LT Std" pitchFamily="18" charset="-52"/>
              </a:rPr>
              <a:t>(6) Calculated as 16.5% after a 5% capital charge and recognised on a lag depending on loss experience</a:t>
            </a:r>
          </a:p>
        </p:txBody>
      </p:sp>
      <p:sp>
        <p:nvSpPr>
          <p:cNvPr id="11" name="Title 1"/>
          <p:cNvSpPr>
            <a:spLocks noGrp="1"/>
          </p:cNvSpPr>
          <p:nvPr>
            <p:ph type="title"/>
          </p:nvPr>
        </p:nvSpPr>
        <p:spPr>
          <a:xfrm>
            <a:off x="623392" y="476672"/>
            <a:ext cx="8147248" cy="1224136"/>
          </a:xfrm>
        </p:spPr>
        <p:txBody>
          <a:bodyPr vert="horz" lIns="0" tIns="0" rIns="0" bIns="0" rtlCol="0" anchor="t" anchorCtr="0">
            <a:normAutofit/>
          </a:bodyPr>
          <a:lstStyle/>
          <a:p>
            <a:r>
              <a:rPr lang="en-GB" sz="2300" dirty="0">
                <a:latin typeface="Bliss 2 Medium" pitchFamily="50" charset="0"/>
              </a:rPr>
              <a:t>KINESIS CAPITAL MANAGEMENT INDICATIVE RESULTS</a:t>
            </a:r>
            <a:endParaRPr lang="en-GB" sz="2300" i="1" dirty="0">
              <a:solidFill>
                <a:schemeClr val="tx1"/>
              </a:solidFill>
              <a:latin typeface="Baskerville Cyr LT Std" pitchFamily="18" charset="-52"/>
            </a:endParaRPr>
          </a:p>
        </p:txBody>
      </p:sp>
    </p:spTree>
    <p:extLst>
      <p:ext uri="{BB962C8B-B14F-4D97-AF65-F5344CB8AC3E}">
        <p14:creationId xmlns:p14="http://schemas.microsoft.com/office/powerpoint/2010/main" val="4147363613"/>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EFFECTIVELY BALANCE RISK &amp; RETURN</a:t>
            </a:r>
            <a:endParaRPr lang="en-GB" dirty="0"/>
          </a:p>
        </p:txBody>
      </p:sp>
    </p:spTree>
    <p:extLst>
      <p:ext uri="{BB962C8B-B14F-4D97-AF65-F5344CB8AC3E}">
        <p14:creationId xmlns:p14="http://schemas.microsoft.com/office/powerpoint/2010/main" val="178942794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MANAGING THE CYCLE – REDUCING NET EXPOSURES</a:t>
            </a:r>
            <a:br>
              <a:rPr lang="en-GB" sz="2300" dirty="0">
                <a:latin typeface="Bliss 2 Medium" pitchFamily="50" charset="0"/>
              </a:rPr>
            </a:br>
            <a:endParaRPr lang="en-GB" sz="2300" i="1" dirty="0">
              <a:solidFill>
                <a:schemeClr val="tx1"/>
              </a:solidFill>
              <a:latin typeface="Baskerville Cyr LT Std" pitchFamily="18" charset="-52"/>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592878396"/>
              </p:ext>
            </p:extLst>
          </p:nvPr>
        </p:nvGraphicFramePr>
        <p:xfrm>
          <a:off x="2567608" y="2060849"/>
          <a:ext cx="7128792"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95400" y="4519608"/>
            <a:ext cx="10801200" cy="1645696"/>
          </a:xfrm>
          <a:prstGeom prst="rect">
            <a:avLst/>
          </a:prstGeom>
        </p:spPr>
        <p:txBody>
          <a:bodyPr vert="horz" lIns="0" tIns="0" rIns="0" bIns="0" rtlCol="0">
            <a:noAutofit/>
          </a:bodyPr>
          <a:lstStyle>
            <a:lvl1pPr indent="0">
              <a:lnSpc>
                <a:spcPct val="90000"/>
              </a:lnSpc>
              <a:spcBef>
                <a:spcPts val="0"/>
              </a:spcBef>
              <a:spcAft>
                <a:spcPts val="800"/>
              </a:spcAft>
              <a:buFontTx/>
              <a:buNone/>
              <a:defRPr sz="1200">
                <a:latin typeface="Baskerville Cyr LT Std" pitchFamily="18" charset="-52"/>
              </a:defRPr>
            </a:lvl1pPr>
            <a:lvl2pPr marL="176213" indent="-176213">
              <a:lnSpc>
                <a:spcPct val="90000"/>
              </a:lnSpc>
              <a:spcBef>
                <a:spcPts val="0"/>
              </a:spcBef>
              <a:spcAft>
                <a:spcPts val="800"/>
              </a:spcAft>
              <a:buClr>
                <a:schemeClr val="tx1"/>
              </a:buClr>
              <a:buFont typeface="ITC New Baskerville Std" pitchFamily="18" charset="0"/>
              <a:buChar char="−"/>
              <a:defRPr sz="1200"/>
            </a:lvl2pPr>
            <a:lvl3pPr marL="360363" indent="-184150">
              <a:lnSpc>
                <a:spcPct val="90000"/>
              </a:lnSpc>
              <a:spcBef>
                <a:spcPts val="0"/>
              </a:spcBef>
              <a:spcAft>
                <a:spcPts val="800"/>
              </a:spcAft>
              <a:buClr>
                <a:schemeClr val="accent1"/>
              </a:buClr>
              <a:buFont typeface="Arial" panose="020B0604020202020204" pitchFamily="34" charset="0"/>
              <a:buChar char="•"/>
              <a:defRPr sz="1200"/>
            </a:lvl3pPr>
            <a:lvl4pPr marL="536575" indent="-176213">
              <a:lnSpc>
                <a:spcPct val="90000"/>
              </a:lnSpc>
              <a:spcBef>
                <a:spcPts val="0"/>
              </a:spcBef>
              <a:spcAft>
                <a:spcPts val="800"/>
              </a:spcAft>
              <a:buClr>
                <a:schemeClr val="accent4"/>
              </a:buClr>
              <a:buFont typeface="Arial" panose="020B0604020202020204" pitchFamily="34" charset="0"/>
              <a:buChar char="•"/>
              <a:tabLst/>
              <a:defRPr sz="1400"/>
            </a:lvl4pPr>
            <a:lvl5pPr marL="0" indent="0">
              <a:lnSpc>
                <a:spcPct val="90000"/>
              </a:lnSpc>
              <a:spcBef>
                <a:spcPts val="0"/>
              </a:spcBef>
              <a:spcAft>
                <a:spcPts val="800"/>
              </a:spcAft>
              <a:buFontTx/>
              <a:buNone/>
              <a:defRPr sz="14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000" dirty="0"/>
              <a:t>The group has developed the estimates of losses expected from certain catastrophes for its portfolio of property and energy contracts using commercially available catastrophe models, which are applied and adjusted by the group.  These estimates include assumptions regarding the location, size and magnitude of an event, the frequency of events, the construction type and damageability of property in a zone, and the cost of rebuilding property in a zone, among other assumptions. Return period refers to the frequency with which losses of a given amount or greater are expected to occur.</a:t>
            </a:r>
          </a:p>
          <a:p>
            <a:r>
              <a:rPr lang="en-US" sz="1000" dirty="0"/>
              <a:t>Gross loss estimates are net of reinstatement premiums and gross of outward reinsurance, before income tax.  Net loss estimates are net of reinstatement premiums and net of outward reinsurance, before income tax.</a:t>
            </a:r>
          </a:p>
          <a:p>
            <a:r>
              <a:rPr lang="en-US" sz="1000" dirty="0"/>
              <a:t>The estimates of losses above are based on assumptions that are inherently subject to significant uncertainties and contingencies.  In particular, modeled loss estimates do not necessarily accurately predict actual losses, and may significantly deviate from actual losses.  Such estimates, therefore, should not be considered as a representation of actual losses and investors should not rely on the estimated exposure information when considering investment in the group.  The group undertakes no duty to update or revise such information to reflect the occurrence of future events.</a:t>
            </a:r>
          </a:p>
        </p:txBody>
      </p:sp>
      <p:sp>
        <p:nvSpPr>
          <p:cNvPr id="7" name="Content Placeholder 4"/>
          <p:cNvSpPr>
            <a:spLocks noGrp="1"/>
          </p:cNvSpPr>
          <p:nvPr>
            <p:ph idx="1"/>
          </p:nvPr>
        </p:nvSpPr>
        <p:spPr>
          <a:xfrm>
            <a:off x="695400" y="980728"/>
            <a:ext cx="10873208" cy="1656184"/>
          </a:xfrm>
        </p:spPr>
        <p:txBody>
          <a:bodyPr>
            <a:normAutofit/>
          </a:bodyPr>
          <a:lstStyle/>
          <a:p>
            <a:r>
              <a:rPr lang="en-GB" sz="1600" dirty="0">
                <a:latin typeface="Baskerville Cyr LT Std" pitchFamily="18" charset="-52"/>
              </a:rPr>
              <a:t>Since April 2012, which was the high-tide mark of the pricing cycle, the Group has reduced PMLs across all key exposures, in spite of the addition of Cathedral</a:t>
            </a:r>
          </a:p>
          <a:p>
            <a:r>
              <a:rPr lang="en-GB" sz="1600" dirty="0">
                <a:latin typeface="Baskerville Cyr LT Std" pitchFamily="18" charset="-52"/>
              </a:rPr>
              <a:t>PMLs are not perfect predictors of losses but they do provide consistent measures of catastrophe risk levels</a:t>
            </a:r>
          </a:p>
        </p:txBody>
      </p:sp>
      <p:sp>
        <p:nvSpPr>
          <p:cNvPr id="3" name="TextBox 2"/>
          <p:cNvSpPr txBox="1"/>
          <p:nvPr/>
        </p:nvSpPr>
        <p:spPr>
          <a:xfrm rot="16200000">
            <a:off x="1999768" y="3000506"/>
            <a:ext cx="934871" cy="215444"/>
          </a:xfrm>
          <a:prstGeom prst="rect">
            <a:avLst/>
          </a:prstGeom>
          <a:noFill/>
        </p:spPr>
        <p:txBody>
          <a:bodyPr wrap="none" rtlCol="0">
            <a:spAutoFit/>
          </a:bodyPr>
          <a:lstStyle/>
          <a:p>
            <a:r>
              <a:rPr lang="en-GB" sz="800" dirty="0">
                <a:latin typeface="Bliss 2 Regular" pitchFamily="50" charset="0"/>
              </a:rPr>
              <a:t>NET PML ($M)</a:t>
            </a:r>
          </a:p>
        </p:txBody>
      </p:sp>
      <p:sp>
        <p:nvSpPr>
          <p:cNvPr id="12" name="TextBox 11"/>
          <p:cNvSpPr txBox="1"/>
          <p:nvPr/>
        </p:nvSpPr>
        <p:spPr>
          <a:xfrm>
            <a:off x="8616281" y="4059900"/>
            <a:ext cx="1435008" cy="215444"/>
          </a:xfrm>
          <a:prstGeom prst="rect">
            <a:avLst/>
          </a:prstGeom>
          <a:noFill/>
        </p:spPr>
        <p:txBody>
          <a:bodyPr wrap="none" rtlCol="0">
            <a:spAutoFit/>
          </a:bodyPr>
          <a:lstStyle/>
          <a:p>
            <a:r>
              <a:rPr lang="en-GB" sz="800" dirty="0">
                <a:latin typeface="Bliss 2 Regular" pitchFamily="50" charset="0"/>
              </a:rPr>
              <a:t>ZONE (RETURN PERIOD)</a:t>
            </a:r>
          </a:p>
        </p:txBody>
      </p:sp>
    </p:spTree>
    <p:extLst>
      <p:ext uri="{BB962C8B-B14F-4D97-AF65-F5344CB8AC3E}">
        <p14:creationId xmlns:p14="http://schemas.microsoft.com/office/powerpoint/2010/main" val="1911589653"/>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MANAGING THE CYCLE – INCREASING OUTWARDS PURCHASES</a:t>
            </a:r>
            <a:br>
              <a:rPr lang="en-GB" sz="2300" dirty="0">
                <a:latin typeface="Bliss 2 Medium" pitchFamily="50" charset="0"/>
              </a:rPr>
            </a:br>
            <a:r>
              <a:rPr lang="en-GB" sz="2300" dirty="0">
                <a:latin typeface="Bliss 2 Medium" pitchFamily="50" charset="0"/>
              </a:rPr>
              <a:t/>
            </a:r>
            <a:br>
              <a:rPr lang="en-GB" sz="2300" dirty="0">
                <a:latin typeface="Bliss 2 Medium" pitchFamily="50" charset="0"/>
              </a:rPr>
            </a:br>
            <a:r>
              <a:rPr lang="en-GB" sz="2300" i="1" dirty="0">
                <a:solidFill>
                  <a:schemeClr val="tx1"/>
                </a:solidFill>
                <a:latin typeface="Baskerville Cyr LT Std" pitchFamily="18" charset="-52"/>
              </a:rPr>
              <a:t>Lancashire first loss XL limit purchased over time </a:t>
            </a:r>
            <a:r>
              <a:rPr lang="en-GB" sz="2300" i="1" baseline="30000" dirty="0">
                <a:solidFill>
                  <a:schemeClr val="tx1"/>
                </a:solidFill>
                <a:latin typeface="Baskerville Cyr LT Std" pitchFamily="18" charset="-52"/>
              </a:rPr>
              <a:t>(1)</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10730964"/>
              </p:ext>
            </p:extLst>
          </p:nvPr>
        </p:nvGraphicFramePr>
        <p:xfrm>
          <a:off x="2547691" y="3356992"/>
          <a:ext cx="7128792" cy="2382792"/>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p:cNvSpPr>
            <a:spLocks noGrp="1"/>
          </p:cNvSpPr>
          <p:nvPr>
            <p:ph idx="1"/>
          </p:nvPr>
        </p:nvSpPr>
        <p:spPr>
          <a:xfrm>
            <a:off x="695400" y="1628800"/>
            <a:ext cx="10801200" cy="1656184"/>
          </a:xfrm>
        </p:spPr>
        <p:txBody>
          <a:bodyPr>
            <a:normAutofit/>
          </a:bodyPr>
          <a:lstStyle/>
          <a:p>
            <a:r>
              <a:rPr lang="en-GB" sz="1600" dirty="0">
                <a:latin typeface="Baskerville Cyr LT Std" pitchFamily="18" charset="-52"/>
              </a:rPr>
              <a:t>Increased expenditure and decreased retentions on both risk and catastrophe exposures in 2014 as market softens</a:t>
            </a:r>
          </a:p>
          <a:p>
            <a:r>
              <a:rPr lang="en-GB" sz="1600" dirty="0">
                <a:latin typeface="Baskerville Cyr LT Std" pitchFamily="18" charset="-52"/>
              </a:rPr>
              <a:t>Cathedral has historically bought significant vertical reinsurance commensurate with managing it’s exposures</a:t>
            </a:r>
          </a:p>
          <a:p>
            <a:r>
              <a:rPr lang="en-GB" sz="1600" dirty="0">
                <a:latin typeface="Baskerville Cyr LT Std" pitchFamily="18" charset="-52"/>
              </a:rPr>
              <a:t>In recent times Cathedral has been able to increase the breadth of cover to protect against frequency and reduce retentions for similar outward spend </a:t>
            </a:r>
          </a:p>
        </p:txBody>
      </p:sp>
      <p:sp>
        <p:nvSpPr>
          <p:cNvPr id="3" name="TextBox 2"/>
          <p:cNvSpPr txBox="1"/>
          <p:nvPr/>
        </p:nvSpPr>
        <p:spPr>
          <a:xfrm rot="16200000">
            <a:off x="1609976" y="4352193"/>
            <a:ext cx="1632178" cy="230832"/>
          </a:xfrm>
          <a:prstGeom prst="rect">
            <a:avLst/>
          </a:prstGeom>
          <a:noFill/>
        </p:spPr>
        <p:txBody>
          <a:bodyPr wrap="none" rtlCol="0">
            <a:spAutoFit/>
          </a:bodyPr>
          <a:lstStyle/>
          <a:p>
            <a:r>
              <a:rPr lang="en-GB" sz="900" dirty="0">
                <a:latin typeface="Bliss 2 Regular" pitchFamily="50" charset="0"/>
              </a:rPr>
              <a:t>FIRST LOSS LIMIT ($M)</a:t>
            </a:r>
          </a:p>
        </p:txBody>
      </p:sp>
      <p:sp>
        <p:nvSpPr>
          <p:cNvPr id="12" name="TextBox 11"/>
          <p:cNvSpPr txBox="1"/>
          <p:nvPr/>
        </p:nvSpPr>
        <p:spPr>
          <a:xfrm>
            <a:off x="5457100" y="5704656"/>
            <a:ext cx="1425390" cy="230832"/>
          </a:xfrm>
          <a:prstGeom prst="rect">
            <a:avLst/>
          </a:prstGeom>
          <a:noFill/>
        </p:spPr>
        <p:txBody>
          <a:bodyPr wrap="none" rtlCol="0">
            <a:spAutoFit/>
          </a:bodyPr>
          <a:lstStyle/>
          <a:p>
            <a:r>
              <a:rPr lang="en-GB" sz="900" dirty="0">
                <a:latin typeface="Bliss 2 Regular" pitchFamily="50" charset="0"/>
              </a:rPr>
              <a:t>EXCLUDES CATHEDRAL</a:t>
            </a:r>
          </a:p>
        </p:txBody>
      </p:sp>
      <p:sp>
        <p:nvSpPr>
          <p:cNvPr id="8" name="TextBox 7"/>
          <p:cNvSpPr txBox="1"/>
          <p:nvPr/>
        </p:nvSpPr>
        <p:spPr>
          <a:xfrm>
            <a:off x="695400" y="5991094"/>
            <a:ext cx="10801200" cy="246221"/>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First loss limit purchased by Lancashire on an excess of loss and ILW basis, excluding quota shares, cessions to sidecars, facultative purchases and reinstatements. Excluding the property D&amp;F class, in runoff since 2012.  Excludes Cathedral’s reinsurance.</a:t>
            </a:r>
          </a:p>
        </p:txBody>
      </p:sp>
    </p:spTree>
    <p:extLst>
      <p:ext uri="{BB962C8B-B14F-4D97-AF65-F5344CB8AC3E}">
        <p14:creationId xmlns:p14="http://schemas.microsoft.com/office/powerpoint/2010/main" val="191752328"/>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76672"/>
            <a:ext cx="8229600" cy="288032"/>
          </a:xfrm>
        </p:spPr>
        <p:txBody>
          <a:bodyPr>
            <a:normAutofit/>
          </a:bodyPr>
          <a:lstStyle/>
          <a:p>
            <a:r>
              <a:rPr lang="en-GB" sz="2000" dirty="0">
                <a:latin typeface="Bliss 2 Medium" pitchFamily="50" charset="0"/>
              </a:rPr>
              <a:t>SAFE HARBOUR STATEMENTS</a:t>
            </a:r>
          </a:p>
        </p:txBody>
      </p:sp>
      <p:sp>
        <p:nvSpPr>
          <p:cNvPr id="9" name="Text Placeholder 8"/>
          <p:cNvSpPr>
            <a:spLocks noGrp="1"/>
          </p:cNvSpPr>
          <p:nvPr>
            <p:ph type="body" sz="quarter" idx="13"/>
          </p:nvPr>
        </p:nvSpPr>
        <p:spPr>
          <a:xfrm>
            <a:off x="1992315" y="980728"/>
            <a:ext cx="8208143" cy="4968552"/>
          </a:xfrm>
        </p:spPr>
        <p:txBody>
          <a:bodyPr/>
          <a:lstStyle/>
          <a:p>
            <a:pPr algn="just"/>
            <a:r>
              <a:rPr lang="en-GB" sz="1000" dirty="0">
                <a:latin typeface="Bliss 2 Regular" pitchFamily="50" charset="0"/>
              </a:rPr>
              <a:t>CERTAIN STATEMENTS AND INDICATIVE PROJECTIONS (WHICH MAY INCLUDE MODELED LOSS SCENARIOS) MADE IN THIS RELEASE OR OTHERWISE THAT ARE NOT BASED ON CURRENT OR HISTORICAL FACTS ARE FORWARD-LOOKING IN NATURE INCLUDING, WITHOUT LIMITATION, STATEMENTS CONTAINING THE WORDS “BELIEVES”, “ANTICIPATES”, “PLANS”, “PROJECTS”, “FORECASTS”, “GUIDANCE”, “INTENDS”, “EXPECTS”, “ESTIMATES”, “PREDICTS”, “MAY”, “CAN”, “WILL”, “SEEKS”, “SHOULD”, OR, IN EACH CASE, THEIR NEGATIVE OR COMPARABLE TERMINOLOGY. ALL SUCH STATEMENTS OTHER THAN STATEMENTS OF HISTORICAL FACTS INCLUDING, WITHOUT LIMITATION, THE GROUP’S FINANCIAL POSITION, RESULTS OF OPERATIONS, PROSPECTS, GROWTH, CAPITAL MANAGEMENT PLANS AND EFFICIENCIES, ABILITY TO CREATE VALUE, DIVIDEND POLICY, OPERATIONAL FLEXIBILITY, COMPOSITION OF MANAGEMENT, BUSINESS STRATEGY, PLANS AND OBJECTIVES OF MANAGEMENT FOR FUTURE OPERATIONS (INCLUDING DEVELOPMENT PLANS AND OBJECTIVES RELATING TO THE GROUP’S INSURANCE BUSINESS) ARE FORWARD LOOKING STATEMENTS. SUCH FORWARD-LOOKING STATEMENTS MAY INVOLVE KNOWN AND UNKNOWN RISKS, UNCERTAINTIES AND OTHER IMPORTANT FACTORS THAT COULD CAUSE THE ACTUAL RESULTS, PERFORMANCE OR ACHIEVEMENTS OF THE GROUP TO BE MATERIALLY DIFFERENT FROM FUTURE RESULTS, PERFORMANCE OR ACHIEVEMENTS EXPRESSED OR IMPLIED BY SUCH FORWARD-LOOKING STATEMENTS.</a:t>
            </a:r>
          </a:p>
          <a:p>
            <a:pPr algn="just"/>
            <a:r>
              <a:rPr lang="en-GB" sz="1000" dirty="0">
                <a:latin typeface="Bliss 2 Regular" pitchFamily="50" charset="0"/>
              </a:rPr>
              <a:t>THESE FACTORS INCLUDE, BUT ARE NOT LIMITED TO: THE GROUP’S ABILITY TO INTEGRATE ITS BUSINESSES AND PERSONNEL, THE SUCCESSFUL RETENTION AND MOTIVATION OF THE GROUP’S KEY MANAGEMENT; THE INCREASED REGULATORY BURDEN FACING THE GROUP; THE NUMBER AND TYPE OF INSURANCE AND REINSURANCE CONTRACTS THAT THE GROUP WRITES OR MAY WRITE; THE PREMIUM RATES WHICH MAY BE AVAILABLE AT THE TIME OF SUCH RENEWALS WITHIN ITS TARGETED BUSINESS LINES; THE POSSIBLE LOW FREQUENCY OF LARGE EVENTS; POTENTIALLY UNUSUAL LOSS FREQUENCY; THE IMPACT THAT THE GROUP’S FUTURE OPERATING RESULTS, CAPITAL POSITION AND RATING AGENCY AND OTHER CONSIDERATIONS MAY HAVE ON THE EXECUTION OF ANY CAPITAL MANAGEMENT INITIATIVES OR DIVIDENDS; THE POSSIBILITY OF GREATER FREQUENCY OR SEVERITY OF CLAIMS AND LOSS ACTIVITY THAN THE GROUP’S UNDERWRITING, RESERVING OR INVESTMENT PRACTICES HAVE ANTICIPATED; THE RELIABILITY OF, AND CHANGES IN ASSUMPTIONS TO, CATASTROPHE PRICING, ACCUMULATION AND ESTIMATED LOSS MODELS; THE EFFECTIVENESS OF ITS LOSS LIMITATION METHODS; THE POTENTIAL LOSS OF KEY PERSONNEL; A DECLINE IN THE GROUP’S OPERATING SUBSIDIARIES’ RATING WITH A.M. BEST, STANDARD &amp; POOR’S, MOODY’S OR OTHER RATING AGENCIES, INCLUDING A RATING DOWNGRADE OF LLOYD’S; INCREASED COMPETITION ON THE BASIS OF PRICING, CAPACITY, COVERAGE TERMS OR OTHER FACTORS; CYCLICAL DOWNTURNS OF THE INDUSTRY; THE IMPACT OF A DETERIORATING CREDIT ENVIRONMENT FOR ISSUERS OF FIXED INCOME INVESTMENTS; THE IMPACT OF SWINGS IN MARKET INTEREST RATES AND SECURITIES PRICES; A RATING DOWNGRADE OF, OR A MARKET DECLINE IN, SECURITIES IN ITS INVESTMENT PORTFOLIO; CHANGES IN GOVERNMENTAL REGULATIONS OR TAX LAWS IN JURISDICTIONS WHERE THE GROUP CONDUCTS BUSINESS; ANY OF LANCASHIRE’S BERMUDIAN SUBSIDIARIES BECOMING SUBJECT TO INCOME TAXES IN THE UNITED STATES OR THE UNITED KINGDOM; THE INAPPLICABILITY TO THE GROUP OF SUITABLE EXCLUSIONS FROM THE UK CFC REGIME; AND ANY CHANGE IN THE UK GOVERNMENT OR UK GOVERNMENT POLICY WHICH IMPACTS THE CFC REGIME . </a:t>
            </a:r>
          </a:p>
          <a:p>
            <a:pPr algn="just"/>
            <a:r>
              <a:rPr lang="en-GB" sz="1000" dirty="0">
                <a:latin typeface="Bliss 2 Regular" pitchFamily="50" charset="0"/>
              </a:rPr>
              <a:t>ALL FORWARD-LOOKING STATEMENTS IN THIS RELEASE SPEAK ONLY AS AT THE DATE OF PUBLICATION. LANCASHIRE EXPRESSLY DISCLAIMS ANY OBLIGATION OR UNDERTAKING (SAVE AS REQUIRED TO COMPLY WITH ANY LEGAL OR REGULATORY OBLIGATIONS INCLUDING THE RULES OF THE LONDON STOCK EXCHANGE) TO DISSEMINATE ANY UPDATES OR REVISIONS TO ANY FORWARD-LOOKING STATEMENTS TO REFLECT ANY CHANGES IN THE GROUP’S EXPECTATIONS OR CIRCUMSTANCES ON WHICH ANY SUCH STATEMENT IS BASED.</a:t>
            </a:r>
          </a:p>
          <a:p>
            <a:pPr algn="just"/>
            <a:endParaRPr lang="en-GB" sz="900" dirty="0">
              <a:latin typeface="Bliss 2 Regular" pitchFamily="50" charset="0"/>
            </a:endParaRPr>
          </a:p>
        </p:txBody>
      </p:sp>
    </p:spTree>
    <p:extLst>
      <p:ext uri="{BB962C8B-B14F-4D97-AF65-F5344CB8AC3E}">
        <p14:creationId xmlns:p14="http://schemas.microsoft.com/office/powerpoint/2010/main" val="426660555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MANAGING THE CYCLE – STRONG WEIGHTING TO LOW-ATTRITION CLASSES</a:t>
            </a:r>
            <a:br>
              <a:rPr lang="en-GB" sz="2300" dirty="0">
                <a:latin typeface="Bliss 2 Medium" pitchFamily="50" charset="0"/>
              </a:rPr>
            </a:br>
            <a:r>
              <a:rPr lang="en-GB" sz="2300" dirty="0">
                <a:latin typeface="Bliss 2 Medium" pitchFamily="50" charset="0"/>
              </a:rPr>
              <a:t/>
            </a:r>
            <a:br>
              <a:rPr lang="en-GB" sz="2300" dirty="0">
                <a:latin typeface="Bliss 2 Medium" pitchFamily="50" charset="0"/>
              </a:rPr>
            </a:br>
            <a:r>
              <a:rPr lang="en-GB" sz="2300" i="1" dirty="0">
                <a:solidFill>
                  <a:schemeClr val="tx1"/>
                </a:solidFill>
                <a:latin typeface="Baskerville Cyr LT Std" pitchFamily="18" charset="-52"/>
              </a:rPr>
              <a:t>Accident year </a:t>
            </a:r>
            <a:r>
              <a:rPr lang="en-GB" sz="2300" i="1" dirty="0" err="1">
                <a:solidFill>
                  <a:schemeClr val="tx1"/>
                </a:solidFill>
                <a:latin typeface="Baskerville Cyr LT Std" pitchFamily="18" charset="-52"/>
              </a:rPr>
              <a:t>attritional</a:t>
            </a:r>
            <a:r>
              <a:rPr lang="en-GB" sz="2300" i="1" dirty="0">
                <a:solidFill>
                  <a:schemeClr val="tx1"/>
                </a:solidFill>
                <a:latin typeface="Baskerville Cyr LT Std" pitchFamily="18" charset="-52"/>
              </a:rPr>
              <a:t> loss ratios – 5 year average</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237788135"/>
              </p:ext>
            </p:extLst>
          </p:nvPr>
        </p:nvGraphicFramePr>
        <p:xfrm>
          <a:off x="2547691" y="1772816"/>
          <a:ext cx="7128792"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p:cNvSpPr>
            <a:spLocks noGrp="1"/>
          </p:cNvSpPr>
          <p:nvPr>
            <p:ph idx="1"/>
          </p:nvPr>
        </p:nvSpPr>
        <p:spPr>
          <a:xfrm>
            <a:off x="695400" y="4869160"/>
            <a:ext cx="10801200" cy="1440160"/>
          </a:xfrm>
        </p:spPr>
        <p:txBody>
          <a:bodyPr>
            <a:normAutofit/>
          </a:bodyPr>
          <a:lstStyle/>
          <a:p>
            <a:r>
              <a:rPr lang="en-GB" sz="1600" dirty="0">
                <a:latin typeface="Baskerville Cyr LT Std" pitchFamily="18" charset="-52"/>
              </a:rPr>
              <a:t>Carefully balance classes with known </a:t>
            </a:r>
            <a:r>
              <a:rPr lang="en-GB" sz="1600" dirty="0" err="1">
                <a:latin typeface="Baskerville Cyr LT Std" pitchFamily="18" charset="-52"/>
              </a:rPr>
              <a:t>attritional</a:t>
            </a:r>
            <a:r>
              <a:rPr lang="en-GB" sz="1600" dirty="0">
                <a:latin typeface="Baskerville Cyr LT Std" pitchFamily="18" charset="-52"/>
              </a:rPr>
              <a:t> exposure (energy, marine, lower layer cat xl) with low attrition exposures (terrorism, AV52, higher layer cat xl)</a:t>
            </a:r>
          </a:p>
          <a:p>
            <a:r>
              <a:rPr lang="en-GB" sz="1600" dirty="0">
                <a:latin typeface="Baskerville Cyr LT Std" pitchFamily="18" charset="-52"/>
              </a:rPr>
              <a:t>In a softening market Lancashire can absorb price deterioration better than its peers coming from such a low  </a:t>
            </a:r>
            <a:r>
              <a:rPr lang="en-GB" sz="1600" dirty="0" err="1">
                <a:latin typeface="Baskerville Cyr LT Std" pitchFamily="18" charset="-52"/>
              </a:rPr>
              <a:t>attritional</a:t>
            </a:r>
            <a:r>
              <a:rPr lang="en-GB" sz="1600" dirty="0">
                <a:latin typeface="Baskerville Cyr LT Std" pitchFamily="18" charset="-52"/>
              </a:rPr>
              <a:t> base</a:t>
            </a:r>
          </a:p>
        </p:txBody>
      </p:sp>
      <p:sp>
        <p:nvSpPr>
          <p:cNvPr id="8" name="TextBox 7"/>
          <p:cNvSpPr txBox="1"/>
          <p:nvPr/>
        </p:nvSpPr>
        <p:spPr>
          <a:xfrm>
            <a:off x="695400" y="6114203"/>
            <a:ext cx="9521143" cy="123111"/>
          </a:xfrm>
          <a:prstGeom prst="rect">
            <a:avLst/>
          </a:prstGeom>
          <a:noFill/>
        </p:spPr>
        <p:txBody>
          <a:bodyPr wrap="square" lIns="0" tIns="0" rIns="0" bIns="0" rtlCol="0">
            <a:spAutoFit/>
          </a:bodyPr>
          <a:lstStyle/>
          <a:p>
            <a:r>
              <a:rPr lang="en-GB" sz="800" dirty="0">
                <a:latin typeface="Baskerville Cyr LT Std" pitchFamily="18" charset="-52"/>
              </a:rPr>
              <a:t>Source: D&amp;P and </a:t>
            </a:r>
            <a:r>
              <a:rPr lang="en-GB" sz="800" dirty="0" err="1">
                <a:latin typeface="Baskerville Cyr LT Std" pitchFamily="18" charset="-52"/>
              </a:rPr>
              <a:t>Numis</a:t>
            </a:r>
            <a:r>
              <a:rPr lang="en-GB" sz="800" dirty="0">
                <a:latin typeface="Baskerville Cyr LT Std" pitchFamily="18" charset="-52"/>
              </a:rPr>
              <a:t> analysis 2009-2013 ratios are as reported adjusted for disclosed catastrophe and prior year reserve development</a:t>
            </a:r>
          </a:p>
        </p:txBody>
      </p:sp>
    </p:spTree>
    <p:extLst>
      <p:ext uri="{BB962C8B-B14F-4D97-AF65-F5344CB8AC3E}">
        <p14:creationId xmlns:p14="http://schemas.microsoft.com/office/powerpoint/2010/main" val="269324139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latin typeface="Bliss 2 Medium" pitchFamily="50" charset="0"/>
              </a:rPr>
              <a:t>RESERVE ADEQUACY</a:t>
            </a:r>
            <a:br>
              <a:rPr lang="en-GB" dirty="0" smtClean="0">
                <a:latin typeface="Bliss 2 Medium" pitchFamily="50" charset="0"/>
              </a:rPr>
            </a:br>
            <a:r>
              <a:rPr lang="en-GB" sz="1600" dirty="0">
                <a:latin typeface="Bliss 2 Medium" pitchFamily="50" charset="0"/>
              </a:rPr>
              <a:t/>
            </a:r>
            <a:br>
              <a:rPr lang="en-GB" sz="1600" dirty="0">
                <a:latin typeface="Bliss 2 Medium" pitchFamily="50" charset="0"/>
              </a:rPr>
            </a:br>
            <a:r>
              <a:rPr lang="en-GB" sz="2400" i="1" dirty="0">
                <a:solidFill>
                  <a:schemeClr val="tx1"/>
                </a:solidFill>
                <a:latin typeface="Baskerville Cyr LT Std" pitchFamily="18" charset="-52"/>
              </a:rPr>
              <a:t>Ultimate development by accident year – LICL &amp; LUK</a:t>
            </a:r>
          </a:p>
        </p:txBody>
      </p:sp>
      <p:graphicFrame>
        <p:nvGraphicFramePr>
          <p:cNvPr id="4" name="Chart 3"/>
          <p:cNvGraphicFramePr>
            <a:graphicFrameLocks/>
          </p:cNvGraphicFramePr>
          <p:nvPr>
            <p:extLst>
              <p:ext uri="{D42A27DB-BD31-4B8C-83A1-F6EECF244321}">
                <p14:modId xmlns:p14="http://schemas.microsoft.com/office/powerpoint/2010/main" val="4241065209"/>
              </p:ext>
            </p:extLst>
          </p:nvPr>
        </p:nvGraphicFramePr>
        <p:xfrm>
          <a:off x="2540695" y="1556792"/>
          <a:ext cx="711061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1799016"/>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latin typeface="Bliss 2 Medium" pitchFamily="50" charset="0"/>
              </a:rPr>
              <a:t>RESERVE ADEQUACY</a:t>
            </a:r>
            <a:br>
              <a:rPr lang="en-GB" dirty="0" smtClean="0">
                <a:latin typeface="Bliss 2 Medium" pitchFamily="50" charset="0"/>
              </a:rPr>
            </a:br>
            <a:r>
              <a:rPr lang="en-GB" sz="1600" dirty="0">
                <a:latin typeface="Bliss 2 Medium" pitchFamily="50" charset="0"/>
              </a:rPr>
              <a:t/>
            </a:r>
            <a:br>
              <a:rPr lang="en-GB" sz="1600" dirty="0">
                <a:latin typeface="Bliss 2 Medium" pitchFamily="50" charset="0"/>
              </a:rPr>
            </a:br>
            <a:r>
              <a:rPr lang="en-GB" sz="2400" i="1" dirty="0">
                <a:solidFill>
                  <a:schemeClr val="tx1"/>
                </a:solidFill>
                <a:latin typeface="Baskerville Cyr LT Std" pitchFamily="18" charset="-52"/>
              </a:rPr>
              <a:t>Reserve development - Cathedral </a:t>
            </a:r>
          </a:p>
        </p:txBody>
      </p:sp>
      <p:graphicFrame>
        <p:nvGraphicFramePr>
          <p:cNvPr id="6" name="Chart 5"/>
          <p:cNvGraphicFramePr>
            <a:graphicFrameLocks/>
          </p:cNvGraphicFramePr>
          <p:nvPr>
            <p:extLst>
              <p:ext uri="{D42A27DB-BD31-4B8C-83A1-F6EECF244321}">
                <p14:modId xmlns:p14="http://schemas.microsoft.com/office/powerpoint/2010/main" val="3963117949"/>
              </p:ext>
            </p:extLst>
          </p:nvPr>
        </p:nvGraphicFramePr>
        <p:xfrm>
          <a:off x="2466715" y="1556793"/>
          <a:ext cx="7258570" cy="42248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007631" y="6114203"/>
            <a:ext cx="8208912" cy="123111"/>
          </a:xfrm>
          <a:prstGeom prst="rect">
            <a:avLst/>
          </a:prstGeom>
          <a:noFill/>
        </p:spPr>
        <p:txBody>
          <a:bodyPr wrap="square" lIns="0" tIns="0" rIns="0" bIns="0" rtlCol="0">
            <a:spAutoFit/>
          </a:bodyPr>
          <a:lstStyle/>
          <a:p>
            <a:r>
              <a:rPr lang="en-GB" sz="800" dirty="0">
                <a:latin typeface="Baskerville Cyr LT Std" pitchFamily="18" charset="-52"/>
              </a:rPr>
              <a:t>ULR = Underwriting year net ultimate loss ratio</a:t>
            </a:r>
          </a:p>
        </p:txBody>
      </p:sp>
    </p:spTree>
    <p:extLst>
      <p:ext uri="{BB962C8B-B14F-4D97-AF65-F5344CB8AC3E}">
        <p14:creationId xmlns:p14="http://schemas.microsoft.com/office/powerpoint/2010/main" val="225901112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EFFECTIVELY BALANCE RISK AND RETURN – CONSERVATIVE INVESTMENT PHILOSOPHY</a:t>
            </a:r>
            <a:endParaRPr lang="en-GB" sz="2300" i="1" dirty="0">
              <a:solidFill>
                <a:schemeClr val="tx1"/>
              </a:solidFill>
              <a:latin typeface="Baskerville Cyr LT Std" pitchFamily="18" charset="-52"/>
            </a:endParaRPr>
          </a:p>
        </p:txBody>
      </p:sp>
      <p:sp>
        <p:nvSpPr>
          <p:cNvPr id="7" name="Content Placeholder 4"/>
          <p:cNvSpPr>
            <a:spLocks noGrp="1"/>
          </p:cNvSpPr>
          <p:nvPr>
            <p:ph idx="1"/>
          </p:nvPr>
        </p:nvSpPr>
        <p:spPr>
          <a:xfrm>
            <a:off x="695400" y="1340768"/>
            <a:ext cx="10801200" cy="4968552"/>
          </a:xfrm>
        </p:spPr>
        <p:txBody>
          <a:bodyPr>
            <a:normAutofit/>
          </a:bodyPr>
          <a:lstStyle/>
          <a:p>
            <a:r>
              <a:rPr lang="en-GB" sz="1600" dirty="0">
                <a:latin typeface="Baskerville Cyr LT Std" pitchFamily="18" charset="-52"/>
              </a:rPr>
              <a:t>Our market outlook remains subdued:</a:t>
            </a:r>
          </a:p>
          <a:p>
            <a:pPr lvl="1"/>
            <a:r>
              <a:rPr lang="en-GB" sz="1600" dirty="0">
                <a:latin typeface="Baskerville Cyr LT Std" pitchFamily="18" charset="-52"/>
              </a:rPr>
              <a:t>While the U.S. continues to generate mostly positive economic data, geo-political headlines are adding volatility</a:t>
            </a:r>
          </a:p>
          <a:p>
            <a:pPr lvl="1"/>
            <a:r>
              <a:rPr lang="en-GB" sz="1600" dirty="0">
                <a:latin typeface="Baskerville Cyr LT Std" pitchFamily="18" charset="-52"/>
              </a:rPr>
              <a:t>The Federal Reserve continues to taper their bond purchases, and are expected to begin raising interest rates within the next 12 months</a:t>
            </a:r>
          </a:p>
          <a:p>
            <a:r>
              <a:rPr lang="en-GB" sz="1600" dirty="0">
                <a:latin typeface="Baskerville Cyr LT Std" pitchFamily="18" charset="-52"/>
              </a:rPr>
              <a:t>Preservation of capital continues to be paramount and we will focus on interest rate risk</a:t>
            </a:r>
          </a:p>
          <a:p>
            <a:pPr lvl="1"/>
            <a:r>
              <a:rPr lang="en-GB" sz="1600" dirty="0">
                <a:latin typeface="Baskerville Cyr LT Std" pitchFamily="18" charset="-52"/>
              </a:rPr>
              <a:t>Maintain reduced investment portfolio duration, despite low yields</a:t>
            </a:r>
          </a:p>
          <a:p>
            <a:pPr lvl="1"/>
            <a:r>
              <a:rPr lang="en-GB" sz="1600" dirty="0">
                <a:latin typeface="Baskerville Cyr LT Std" pitchFamily="18" charset="-52"/>
              </a:rPr>
              <a:t>Mitigate interest rate risk:</a:t>
            </a:r>
          </a:p>
          <a:p>
            <a:pPr lvl="2"/>
            <a:r>
              <a:rPr lang="en-GB" sz="1200" dirty="0">
                <a:latin typeface="Baskerville Cyr LT Std" pitchFamily="18" charset="-52"/>
              </a:rPr>
              <a:t>Increased exposure to floating rate notes</a:t>
            </a:r>
          </a:p>
          <a:p>
            <a:pPr lvl="2"/>
            <a:r>
              <a:rPr lang="en-GB" sz="1200" dirty="0">
                <a:latin typeface="Baskerville Cyr LT Std" pitchFamily="18" charset="-52"/>
              </a:rPr>
              <a:t>Given the increased volatility and longer duration of EMD, a minimal exposure to this asset class is held</a:t>
            </a:r>
          </a:p>
          <a:p>
            <a:pPr lvl="2"/>
            <a:r>
              <a:rPr lang="en-GB" sz="1200" dirty="0">
                <a:latin typeface="Baskerville Cyr LT Std" pitchFamily="18" charset="-52"/>
              </a:rPr>
              <a:t>Added a small allocation to a number of hedge funds creating a low volatility hedge fund portfolio and adding diversification to the overall investment portfolio</a:t>
            </a:r>
          </a:p>
          <a:p>
            <a:pPr lvl="1"/>
            <a:r>
              <a:rPr lang="en-GB" sz="1600" dirty="0">
                <a:latin typeface="Baskerville Cyr LT Std" pitchFamily="18" charset="-52"/>
              </a:rPr>
              <a:t>Tail risk hedge:</a:t>
            </a:r>
          </a:p>
          <a:p>
            <a:pPr lvl="2"/>
            <a:r>
              <a:rPr lang="en-GB" sz="1200" dirty="0">
                <a:latin typeface="Baskerville Cyr LT Std" pitchFamily="18" charset="-52"/>
              </a:rPr>
              <a:t>Derivative instruments held to protect the investment portfolio from a rapid rise in short-term interest rates</a:t>
            </a:r>
          </a:p>
          <a:p>
            <a:pPr lvl="1"/>
            <a:r>
              <a:rPr lang="en-GB" sz="1600" dirty="0">
                <a:latin typeface="Baskerville Cyr LT Std" pitchFamily="18" charset="-52"/>
              </a:rPr>
              <a:t>Continue monitoring risk/return trade off in the portfolio:</a:t>
            </a:r>
          </a:p>
          <a:p>
            <a:pPr lvl="2"/>
            <a:r>
              <a:rPr lang="en-GB" sz="1200" dirty="0">
                <a:latin typeface="Baskerville Cyr LT Std" pitchFamily="18" charset="-52"/>
              </a:rPr>
              <a:t>Maintain a balance between interest rate duration and credit spread duration to neutralise the impact of the risk on /risk off trade</a:t>
            </a:r>
          </a:p>
          <a:p>
            <a:pPr lvl="2"/>
            <a:r>
              <a:rPr lang="en-GB" sz="1200" dirty="0">
                <a:latin typeface="Baskerville Cyr LT Std" pitchFamily="18" charset="-52"/>
              </a:rPr>
              <a:t>Modest bias to the risk-on trade</a:t>
            </a:r>
          </a:p>
        </p:txBody>
      </p:sp>
    </p:spTree>
    <p:extLst>
      <p:ext uri="{BB962C8B-B14F-4D97-AF65-F5344CB8AC3E}">
        <p14:creationId xmlns:p14="http://schemas.microsoft.com/office/powerpoint/2010/main" val="2436576104"/>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300" dirty="0">
                <a:latin typeface="Bliss 2 Medium" pitchFamily="50" charset="0"/>
              </a:rPr>
              <a:t>EFFECTIVELY BALANCE RISK AND RETURN</a:t>
            </a:r>
            <a:br>
              <a:rPr lang="en-GB" sz="2300" dirty="0">
                <a:latin typeface="Bliss 2 Medium" pitchFamily="50" charset="0"/>
              </a:rPr>
            </a:br>
            <a:r>
              <a:rPr lang="en-GB" sz="1100" dirty="0">
                <a:latin typeface="Bliss 2 Medium" pitchFamily="50" charset="0"/>
              </a:rPr>
              <a:t/>
            </a:r>
            <a:br>
              <a:rPr lang="en-GB" sz="1100" dirty="0">
                <a:latin typeface="Bliss 2 Medium" pitchFamily="50" charset="0"/>
              </a:rPr>
            </a:br>
            <a:r>
              <a:rPr lang="en-GB" sz="2300" i="1" dirty="0">
                <a:solidFill>
                  <a:schemeClr val="tx1"/>
                </a:solidFill>
                <a:latin typeface="Baskerville Cyr LT Std" pitchFamily="18" charset="-52"/>
              </a:rPr>
              <a:t>Capital preservation and interest rate risk management</a:t>
            </a:r>
            <a:endParaRPr lang="en-GB" sz="2300" dirty="0">
              <a:latin typeface="Baskerville Cyr LT Std" pitchFamily="18" charset="-52"/>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05466653"/>
              </p:ext>
            </p:extLst>
          </p:nvPr>
        </p:nvGraphicFramePr>
        <p:xfrm>
          <a:off x="1343472" y="1507455"/>
          <a:ext cx="3816424"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4"/>
          <p:cNvGraphicFramePr>
            <a:graphicFrameLocks noGrp="1"/>
          </p:cNvGraphicFramePr>
          <p:nvPr>
            <p:ph sz="half" idx="1"/>
            <p:extLst>
              <p:ext uri="{D42A27DB-BD31-4B8C-83A1-F6EECF244321}">
                <p14:modId xmlns:p14="http://schemas.microsoft.com/office/powerpoint/2010/main" val="2765767092"/>
              </p:ext>
            </p:extLst>
          </p:nvPr>
        </p:nvGraphicFramePr>
        <p:xfrm>
          <a:off x="6160857" y="1484784"/>
          <a:ext cx="3816424"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93098" y="1825718"/>
            <a:ext cx="2288169" cy="123111"/>
          </a:xfrm>
          <a:prstGeom prst="rect">
            <a:avLst/>
          </a:prstGeom>
          <a:noFill/>
        </p:spPr>
        <p:txBody>
          <a:bodyPr wrap="square" lIns="0" tIns="0" rIns="0" bIns="0" rtlCol="0">
            <a:spAutoFit/>
          </a:bodyPr>
          <a:lstStyle/>
          <a:p>
            <a:r>
              <a:rPr lang="en-GB" sz="800" dirty="0">
                <a:latin typeface="Baskerville Cyr LT Std" pitchFamily="18" charset="-52"/>
              </a:rPr>
              <a:t>Total portfolio at 30 June 2014 = $2,436m</a:t>
            </a:r>
          </a:p>
        </p:txBody>
      </p:sp>
      <p:sp>
        <p:nvSpPr>
          <p:cNvPr id="4" name="Rectangle 3"/>
          <p:cNvSpPr/>
          <p:nvPr/>
        </p:nvSpPr>
        <p:spPr>
          <a:xfrm>
            <a:off x="2773616" y="2970862"/>
            <a:ext cx="921803" cy="400110"/>
          </a:xfrm>
          <a:prstGeom prst="rect">
            <a:avLst/>
          </a:prstGeom>
        </p:spPr>
        <p:txBody>
          <a:bodyPr wrap="square">
            <a:spAutoFit/>
          </a:bodyPr>
          <a:lstStyle/>
          <a:p>
            <a:pPr algn="ctr"/>
            <a:r>
              <a:rPr lang="en-GB" sz="1000" dirty="0">
                <a:latin typeface="+mj-lt"/>
              </a:rPr>
              <a:t>DURATION</a:t>
            </a:r>
          </a:p>
          <a:p>
            <a:pPr algn="ctr"/>
            <a:r>
              <a:rPr lang="en-GB" sz="1000" dirty="0">
                <a:latin typeface="+mj-lt"/>
              </a:rPr>
              <a:t>1.3 YEARS</a:t>
            </a:r>
          </a:p>
        </p:txBody>
      </p:sp>
      <p:sp>
        <p:nvSpPr>
          <p:cNvPr id="9" name="Rectangle 8"/>
          <p:cNvSpPr/>
          <p:nvPr/>
        </p:nvSpPr>
        <p:spPr>
          <a:xfrm>
            <a:off x="7601020" y="2970862"/>
            <a:ext cx="921803" cy="400110"/>
          </a:xfrm>
          <a:prstGeom prst="rect">
            <a:avLst/>
          </a:prstGeom>
        </p:spPr>
        <p:txBody>
          <a:bodyPr wrap="square">
            <a:spAutoFit/>
          </a:bodyPr>
          <a:lstStyle/>
          <a:p>
            <a:pPr algn="ctr"/>
            <a:r>
              <a:rPr lang="en-GB" sz="1000" dirty="0">
                <a:latin typeface="+mj-lt"/>
              </a:rPr>
              <a:t>AVERAGE</a:t>
            </a:r>
          </a:p>
          <a:p>
            <a:pPr algn="ctr"/>
            <a:r>
              <a:rPr lang="en-GB" sz="1000" dirty="0">
                <a:latin typeface="+mj-lt"/>
              </a:rPr>
              <a:t>AA-</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202683745"/>
              </p:ext>
            </p:extLst>
          </p:nvPr>
        </p:nvGraphicFramePr>
        <p:xfrm>
          <a:off x="3903931" y="4221088"/>
          <a:ext cx="4371037" cy="187220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8256241" y="5554227"/>
            <a:ext cx="1224136" cy="246221"/>
          </a:xfrm>
          <a:prstGeom prst="rect">
            <a:avLst/>
          </a:prstGeom>
          <a:noFill/>
        </p:spPr>
        <p:txBody>
          <a:bodyPr wrap="square" lIns="0" tIns="0" rIns="0" bIns="0" rtlCol="0">
            <a:spAutoFit/>
          </a:bodyPr>
          <a:lstStyle/>
          <a:p>
            <a:r>
              <a:rPr lang="en-GB" sz="800" dirty="0">
                <a:latin typeface="Baskerville Cyr LT Std" pitchFamily="18" charset="-52"/>
              </a:rPr>
              <a:t>Portfolio has a history of strong performance</a:t>
            </a:r>
          </a:p>
        </p:txBody>
      </p:sp>
      <p:sp>
        <p:nvSpPr>
          <p:cNvPr id="12" name="TextBox 11"/>
          <p:cNvSpPr txBox="1"/>
          <p:nvPr/>
        </p:nvSpPr>
        <p:spPr>
          <a:xfrm>
            <a:off x="2007631" y="6114203"/>
            <a:ext cx="8208912" cy="123111"/>
          </a:xfrm>
          <a:prstGeom prst="rect">
            <a:avLst/>
          </a:prstGeom>
          <a:noFill/>
        </p:spPr>
        <p:txBody>
          <a:bodyPr wrap="square" lIns="0" tIns="0" rIns="0" bIns="0" rtlCol="0">
            <a:spAutoFit/>
          </a:bodyPr>
          <a:lstStyle/>
          <a:p>
            <a:r>
              <a:rPr lang="en-GB" sz="800" dirty="0">
                <a:latin typeface="Baskerville Cyr LT Std" pitchFamily="18" charset="-52"/>
              </a:rPr>
              <a:t>Other includes fixed income funds, fixed income - at fair value through profit and loss, equity securities and other investments.</a:t>
            </a:r>
          </a:p>
        </p:txBody>
      </p:sp>
    </p:spTree>
    <p:extLst>
      <p:ext uri="{BB962C8B-B14F-4D97-AF65-F5344CB8AC3E}">
        <p14:creationId xmlns:p14="http://schemas.microsoft.com/office/powerpoint/2010/main" val="1475897426"/>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Operate nimbly through the cycle</a:t>
            </a:r>
          </a:p>
        </p:txBody>
      </p:sp>
    </p:spTree>
    <p:extLst>
      <p:ext uri="{BB962C8B-B14F-4D97-AF65-F5344CB8AC3E}">
        <p14:creationId xmlns:p14="http://schemas.microsoft.com/office/powerpoint/2010/main" val="2756880707"/>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1009805544"/>
              </p:ext>
            </p:extLst>
          </p:nvPr>
        </p:nvGraphicFramePr>
        <p:xfrm>
          <a:off x="2158350" y="1484785"/>
          <a:ext cx="7875301" cy="2923500"/>
        </p:xfrm>
        <a:graphic>
          <a:graphicData uri="http://schemas.openxmlformats.org/drawingml/2006/table">
            <a:tbl>
              <a:tblPr firstRow="1" bandRow="1">
                <a:tableStyleId>{2D5ABB26-0587-4C30-8999-92F81FD0307C}</a:tableStyleId>
              </a:tblPr>
              <a:tblGrid>
                <a:gridCol w="2337277"/>
                <a:gridCol w="615336"/>
                <a:gridCol w="615336"/>
                <a:gridCol w="615336"/>
                <a:gridCol w="615336"/>
                <a:gridCol w="615336"/>
                <a:gridCol w="615336"/>
                <a:gridCol w="615336"/>
                <a:gridCol w="615336"/>
                <a:gridCol w="615336"/>
              </a:tblGrid>
              <a:tr h="261164">
                <a:tc gridSpan="5">
                  <a:txBody>
                    <a:bodyPr/>
                    <a:lstStyle/>
                    <a:p>
                      <a:r>
                        <a:rPr lang="en-GB" sz="1200" dirty="0" smtClean="0">
                          <a:solidFill>
                            <a:schemeClr val="accent1"/>
                          </a:solidFill>
                          <a:latin typeface="Bliss 2 Regular" pitchFamily="50" charset="0"/>
                        </a:rPr>
                        <a:t>CAPITAL MANAGEMENT</a:t>
                      </a:r>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baseline="30000" dirty="0" smtClean="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562864">
                <a:tc>
                  <a:txBody>
                    <a:bodyPr/>
                    <a:lstStyle/>
                    <a:p>
                      <a:endParaRPr lang="en-GB" sz="1100" kern="1200" baseline="300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2007</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2008</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2009</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2010</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2011</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2012</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2013</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YTD 2014</a:t>
                      </a:r>
                      <a:r>
                        <a:rPr lang="en-US" sz="1100" b="0" i="0" u="none" strike="noStrike" kern="1200" baseline="30000" dirty="0" smtClean="0">
                          <a:solidFill>
                            <a:schemeClr val="accent1"/>
                          </a:solidFill>
                          <a:latin typeface="Bliss 2 Regular" pitchFamily="50" charset="0"/>
                          <a:ea typeface="+mn-ea"/>
                          <a:cs typeface="+mn-cs"/>
                        </a:rPr>
                        <a:t>(5)</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1100" b="0" i="0" u="none" strike="noStrike" kern="1200" baseline="0" dirty="0" smtClean="0">
                          <a:solidFill>
                            <a:schemeClr val="accent1"/>
                          </a:solidFill>
                          <a:latin typeface="Bliss 2 Regular" pitchFamily="50" charset="0"/>
                          <a:ea typeface="+mn-ea"/>
                          <a:cs typeface="+mn-cs"/>
                        </a:rPr>
                        <a:t>TOTAL</a:t>
                      </a:r>
                    </a:p>
                    <a:p>
                      <a:pPr marL="0" marR="0" lvl="0" indent="0" algn="ctr" defTabSz="914400" rtl="0" eaLnBrk="1" fontAlgn="base" latinLnBrk="0" hangingPunct="1">
                        <a:lnSpc>
                          <a:spcPct val="100000"/>
                        </a:lnSpc>
                        <a:spcBef>
                          <a:spcPct val="20000"/>
                        </a:spcBef>
                        <a:spcAft>
                          <a:spcPct val="0"/>
                        </a:spcAft>
                        <a:buClrTx/>
                        <a:buSzTx/>
                        <a:buFontTx/>
                        <a:buNone/>
                        <a:tabLst/>
                        <a:defRPr sz="1200" b="1" i="0" u="none" strike="noStrike" kern="1200" baseline="0">
                          <a:solidFill>
                            <a:srgbClr val="EA6C26"/>
                          </a:solidFill>
                          <a:latin typeface="Bliss 2 Regular" pitchFamily="50" charset="0"/>
                          <a:ea typeface="+mn-ea"/>
                          <a:cs typeface="+mn-cs"/>
                        </a:defRPr>
                      </a:pPr>
                      <a:r>
                        <a:rPr lang="en-US" sz="800" b="0" i="0" u="none" strike="noStrike" kern="1200" baseline="0" dirty="0" smtClean="0">
                          <a:solidFill>
                            <a:schemeClr val="accent1"/>
                          </a:solidFill>
                          <a:latin typeface="Bliss 2 Regular" pitchFamily="50" charset="0"/>
                          <a:ea typeface="+mn-ea"/>
                          <a:cs typeface="+mn-cs"/>
                        </a:rPr>
                        <a:t>$M</a:t>
                      </a:r>
                      <a:endParaRPr lang="en-US" sz="1100" b="0" i="0" u="none" strike="noStrike" kern="1200" baseline="0" dirty="0" smtClean="0">
                        <a:solidFill>
                          <a:schemeClr val="accent1"/>
                        </a:solidFill>
                        <a:latin typeface="Bliss 2 Regular" pitchFamily="50" charset="0"/>
                        <a:ea typeface="+mn-ea"/>
                        <a:cs typeface="+mn-cs"/>
                      </a:endParaRPr>
                    </a:p>
                  </a:txBody>
                  <a:tcPr anchor="ctr" horzOverflow="overflow">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SHARE REPURCHASES</a:t>
                      </a:r>
                      <a:endParaRPr kumimoji="0" lang="en-US" sz="900" b="0" i="1" u="none" strike="noStrike" cap="none" normalizeH="0" baseline="30000" dirty="0" smtClean="0">
                        <a:ln>
                          <a:noFill/>
                        </a:ln>
                        <a:solidFill>
                          <a:schemeClr val="tx2"/>
                        </a:solidFill>
                        <a:effectLst/>
                        <a:latin typeface="Bliss 2 Regular" pitchFamily="50" charset="0"/>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100.2</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58.0</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16.9</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136.4</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a:t>
                      </a: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311.5</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SPECIAL DIVIDENDS</a:t>
                      </a:r>
                      <a:r>
                        <a:rPr kumimoji="0" lang="en-US" sz="900" b="0" u="none" strike="noStrike" cap="none" normalizeH="0" baseline="30000" dirty="0" smtClean="0">
                          <a:ln>
                            <a:noFill/>
                          </a:ln>
                          <a:solidFill>
                            <a:schemeClr val="tx2"/>
                          </a:solidFill>
                          <a:effectLst/>
                          <a:latin typeface="Bliss 2 Regular" pitchFamily="50" charset="0"/>
                          <a:cs typeface="Arial" pitchFamily="34" charset="0"/>
                        </a:rPr>
                        <a:t> (1)</a:t>
                      </a:r>
                      <a:endParaRPr kumimoji="0" lang="en-US" sz="900" b="0" i="1" u="none" strike="noStrike" cap="none" normalizeH="0" baseline="3000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239.1</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263.0</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u="none" strike="noStrike" kern="1200" cap="none" normalizeH="0" baseline="0" dirty="0" smtClean="0">
                          <a:ln>
                            <a:noFill/>
                          </a:ln>
                          <a:solidFill>
                            <a:schemeClr val="tx2"/>
                          </a:solidFill>
                          <a:effectLst/>
                          <a:latin typeface="Bliss 2 Regular" pitchFamily="50" charset="0"/>
                          <a:ea typeface="+mn-ea"/>
                          <a:cs typeface="Arial" pitchFamily="34" charset="0"/>
                        </a:rPr>
                        <a:t>264.0</a:t>
                      </a:r>
                      <a:endParaRPr kumimoji="0" lang="en-US" sz="900" b="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152.0</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172.6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ea typeface="+mn-ea"/>
                          <a:cs typeface="Arial" pitchFamily="34" charset="0"/>
                        </a:rPr>
                        <a:t>295.9</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ea typeface="+mn-ea"/>
                          <a:cs typeface="Arial" pitchFamily="34" charset="0"/>
                        </a:rPr>
                        <a:t>42.1</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u="none" strike="noStrike" kern="1200" cap="none" normalizeH="0" baseline="0" dirty="0" smtClean="0">
                          <a:ln>
                            <a:noFill/>
                          </a:ln>
                          <a:solidFill>
                            <a:schemeClr val="tx2"/>
                          </a:solidFill>
                          <a:effectLst/>
                          <a:latin typeface="Bliss 2 Regular" pitchFamily="50" charset="0"/>
                          <a:ea typeface="+mn-ea"/>
                          <a:cs typeface="Arial" pitchFamily="34" charset="0"/>
                        </a:rPr>
                        <a:t>1,428.7</a:t>
                      </a:r>
                      <a:endParaRPr kumimoji="0" lang="en-US" sz="900" b="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428750" algn="l"/>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ORDINARY DIVIDENDS – INTERIM</a:t>
                      </a:r>
                      <a:r>
                        <a:rPr kumimoji="0" lang="en-US" sz="900" b="0" u="none" strike="noStrike" cap="none" normalizeH="0" baseline="30000" dirty="0" smtClean="0">
                          <a:ln>
                            <a:noFill/>
                          </a:ln>
                          <a:solidFill>
                            <a:schemeClr val="tx2"/>
                          </a:solidFill>
                          <a:effectLst/>
                          <a:latin typeface="Bliss 2 Regular" pitchFamily="50" charset="0"/>
                          <a:cs typeface="Arial" pitchFamily="34" charset="0"/>
                        </a:rPr>
                        <a:t> (1)</a:t>
                      </a:r>
                      <a:endParaRPr kumimoji="0" lang="en-US" sz="900" b="0" i="1"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10.5</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9.4</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9.5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9.6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10.5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9.5</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59.0</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ORDINARY DIVIDENDS – FINAL</a:t>
                      </a:r>
                      <a:r>
                        <a:rPr kumimoji="0" lang="en-US" sz="900" b="0" u="none" strike="noStrike" cap="none" normalizeH="0" baseline="30000" dirty="0" smtClean="0">
                          <a:ln>
                            <a:noFill/>
                          </a:ln>
                          <a:solidFill>
                            <a:schemeClr val="tx2"/>
                          </a:solidFill>
                          <a:effectLst/>
                          <a:latin typeface="Bliss 2 Regular" pitchFamily="50" charset="0"/>
                          <a:cs typeface="Arial" pitchFamily="34" charset="0"/>
                        </a:rPr>
                        <a:t> (1)</a:t>
                      </a:r>
                      <a:r>
                        <a:rPr kumimoji="0" lang="en-US" sz="900" b="0" u="none" strike="noStrike" cap="none" normalizeH="0" baseline="0" dirty="0" smtClean="0">
                          <a:ln>
                            <a:noFill/>
                          </a:ln>
                          <a:solidFill>
                            <a:schemeClr val="tx2"/>
                          </a:solidFill>
                          <a:effectLst/>
                          <a:latin typeface="Bliss 2 Regular" pitchFamily="50" charset="0"/>
                          <a:cs typeface="Arial" pitchFamily="34" charset="0"/>
                        </a:rPr>
                        <a:t> </a:t>
                      </a:r>
                      <a:endParaRPr kumimoji="0" lang="en-US" sz="900" b="0" i="1"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20.8</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18.9</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19.2</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19.2</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21.1</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99.2</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TOTAL RETURNED CAPITAL</a:t>
                      </a:r>
                      <a:endParaRPr kumimoji="0" lang="en-US" sz="900" b="0" i="1"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339.3</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58.0</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290.4</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430.6</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2"/>
                          </a:solidFill>
                          <a:effectLst/>
                          <a:latin typeface="Bliss 2 Regular" pitchFamily="50" charset="0"/>
                          <a:cs typeface="Arial" pitchFamily="34" charset="0"/>
                        </a:rPr>
                        <a:t>180.4</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201.4</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ea typeface="+mn-ea"/>
                          <a:cs typeface="Arial" pitchFamily="34" charset="0"/>
                        </a:rPr>
                        <a:t>325.6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ea typeface="+mn-ea"/>
                          <a:cs typeface="Arial" pitchFamily="34" charset="0"/>
                        </a:rPr>
                        <a:t>72.7</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u="none" strike="noStrike" kern="1200" cap="none" normalizeH="0" baseline="0" dirty="0" smtClean="0">
                          <a:ln>
                            <a:noFill/>
                          </a:ln>
                          <a:solidFill>
                            <a:schemeClr val="tx2"/>
                          </a:solidFill>
                          <a:effectLst/>
                          <a:latin typeface="Bliss 2 Regular" pitchFamily="50" charset="0"/>
                          <a:ea typeface="+mn-ea"/>
                          <a:cs typeface="Arial" pitchFamily="34" charset="0"/>
                        </a:rPr>
                        <a:t>1,898.4</a:t>
                      </a:r>
                      <a:endParaRPr kumimoji="0" lang="en-US" sz="900" b="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u="none" strike="noStrike" cap="none" normalizeH="0" baseline="0" dirty="0" smtClean="0">
                          <a:ln>
                            <a:noFill/>
                          </a:ln>
                          <a:solidFill>
                            <a:schemeClr val="tx2"/>
                          </a:solidFill>
                          <a:effectLst/>
                          <a:latin typeface="Bliss 2 Regular" pitchFamily="50" charset="0"/>
                          <a:cs typeface="Arial" pitchFamily="34" charset="0"/>
                        </a:rPr>
                        <a:t>AVERAGE PRICE OF SHARE REPURCHASE</a:t>
                      </a:r>
                      <a:r>
                        <a:rPr kumimoji="0" lang="en-US" sz="900" b="0" u="none" strike="noStrike" cap="none" normalizeH="0" baseline="30000" dirty="0" smtClean="0">
                          <a:ln>
                            <a:noFill/>
                          </a:ln>
                          <a:solidFill>
                            <a:schemeClr val="tx2"/>
                          </a:solidFill>
                          <a:effectLst/>
                          <a:latin typeface="Bliss 2 Regular" pitchFamily="50" charset="0"/>
                          <a:cs typeface="Arial" pitchFamily="34" charset="0"/>
                        </a:rPr>
                        <a:t> (2)</a:t>
                      </a:r>
                      <a:endParaRPr kumimoji="0" lang="en-US" sz="900" b="0" i="1" u="none" strike="noStrike" cap="none" normalizeH="0" baseline="3000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102.2%</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88.4%</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98.5%</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97.9%</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N/A</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N/A</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N/A</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N/A</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kern="1200" cap="none" normalizeH="0" baseline="0" dirty="0" smtClean="0">
                          <a:ln>
                            <a:noFill/>
                          </a:ln>
                          <a:solidFill>
                            <a:schemeClr val="tx2"/>
                          </a:solidFill>
                          <a:effectLst/>
                          <a:latin typeface="Bliss 2 Regular" pitchFamily="50" charset="0"/>
                          <a:ea typeface="+mn-ea"/>
                          <a:cs typeface="Arial" pitchFamily="34" charset="0"/>
                        </a:rPr>
                        <a:t>97.6%</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PRICE TO BOOK </a:t>
                      </a:r>
                      <a:r>
                        <a:rPr kumimoji="0" lang="en-US" sz="900" b="0" i="0" u="none" strike="noStrike" kern="1200" cap="none" normalizeH="0" baseline="30000" dirty="0" smtClean="0">
                          <a:ln>
                            <a:noFill/>
                          </a:ln>
                          <a:solidFill>
                            <a:schemeClr val="tx2"/>
                          </a:solidFill>
                          <a:effectLst/>
                          <a:latin typeface="Bliss 2 Regular" pitchFamily="50" charset="0"/>
                          <a:ea typeface="+mn-ea"/>
                          <a:cs typeface="Arial" pitchFamily="34" charset="0"/>
                        </a:rPr>
                        <a:t>(3)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2"/>
                          </a:solidFill>
                          <a:effectLst/>
                          <a:latin typeface="Bliss 2 Regular" pitchFamily="50" charset="0"/>
                          <a:cs typeface="Arial" pitchFamily="34" charset="0"/>
                        </a:rPr>
                        <a:t>1.1</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2"/>
                          </a:solidFill>
                          <a:effectLst/>
                          <a:latin typeface="Bliss 2 Regular" pitchFamily="50" charset="0"/>
                          <a:cs typeface="Arial" pitchFamily="34" charset="0"/>
                        </a:rPr>
                        <a:t>0.9</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2"/>
                          </a:solidFill>
                          <a:effectLst/>
                          <a:latin typeface="Bliss 2 Regular" pitchFamily="50" charset="0"/>
                          <a:cs typeface="Arial" pitchFamily="34" charset="0"/>
                        </a:rPr>
                        <a:t>1.0</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2"/>
                          </a:solidFill>
                          <a:effectLst/>
                          <a:latin typeface="Bliss 2 Regular" pitchFamily="50" charset="0"/>
                          <a:cs typeface="Arial" pitchFamily="34" charset="0"/>
                        </a:rPr>
                        <a:t>1.1</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1.6</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1.8</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1.5</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2"/>
                          </a:solidFill>
                          <a:effectLst/>
                          <a:latin typeface="Bliss 2 Regular" pitchFamily="50" charset="0"/>
                          <a:cs typeface="Arial" pitchFamily="34" charset="0"/>
                        </a:rPr>
                        <a:t>N/A</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u="none" strike="noStrike" kern="1200" cap="none" normalizeH="0" baseline="0" dirty="0" smtClean="0">
                          <a:ln>
                            <a:noFill/>
                          </a:ln>
                          <a:solidFill>
                            <a:schemeClr val="tx2"/>
                          </a:solidFill>
                          <a:effectLst/>
                          <a:latin typeface="Bliss 2 Regular" pitchFamily="50" charset="0"/>
                          <a:cs typeface="Arial" pitchFamily="34" charset="0"/>
                        </a:rPr>
                        <a:t>WEIGHTED AVERAGE DIVIDEND YIELD</a:t>
                      </a:r>
                      <a:r>
                        <a:rPr kumimoji="0" lang="en-US" sz="900" b="0" u="none" strike="noStrike" kern="1200" cap="none" normalizeH="0" baseline="30000" dirty="0" smtClean="0">
                          <a:ln>
                            <a:noFill/>
                          </a:ln>
                          <a:solidFill>
                            <a:schemeClr val="tx2"/>
                          </a:solidFill>
                          <a:effectLst/>
                          <a:latin typeface="Bliss 2 Regular" pitchFamily="50" charset="0"/>
                          <a:cs typeface="Arial" pitchFamily="34" charset="0"/>
                        </a:rPr>
                        <a:t> (4)</a:t>
                      </a:r>
                      <a:endParaRPr kumimoji="0" lang="en-US" sz="900" b="0" i="1"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15.2%</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N/A</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18.1%</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18.0%</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8.4%</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8.3%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rPr>
                        <a:t>12.3%</a:t>
                      </a: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900" b="0" i="0" u="none" strike="noStrike" kern="1200" cap="none" normalizeH="0" baseline="0" dirty="0" smtClean="0">
                          <a:ln>
                            <a:noFill/>
                          </a:ln>
                          <a:solidFill>
                            <a:schemeClr val="tx2"/>
                          </a:solidFill>
                          <a:effectLst/>
                          <a:latin typeface="Bliss 2 Regular" pitchFamily="50" charset="0"/>
                          <a:ea typeface="+mn-ea"/>
                          <a:cs typeface="Arial" pitchFamily="34" charset="0"/>
                        </a:rPr>
                        <a:t>3.1%</a:t>
                      </a:r>
                      <a:endParaRPr kumimoji="0" lang="en-US" sz="900" b="0" i="0" u="none" strike="noStrike" kern="1200" cap="none" normalizeH="0" baseline="0" dirty="0" smtClean="0">
                        <a:ln>
                          <a:noFill/>
                        </a:ln>
                        <a:solidFill>
                          <a:schemeClr val="tx2"/>
                        </a:solidFill>
                        <a:effectLst/>
                        <a:latin typeface="Bliss 2 Regular" pitchFamily="50" charset="0"/>
                        <a:ea typeface="+mn-ea"/>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2"/>
                          </a:solidFill>
                          <a:effectLst/>
                          <a:latin typeface="Bliss 2 Regular" pitchFamily="50" charset="0"/>
                          <a:cs typeface="Arial" pitchFamily="34" charset="0"/>
                        </a:rPr>
                        <a:t>N/A</a:t>
                      </a:r>
                      <a:endParaRPr kumimoji="0" lang="en-US" sz="900" b="0" i="0" u="none" strike="noStrike" cap="none" normalizeH="0" baseline="0" dirty="0" smtClean="0">
                        <a:ln>
                          <a:noFill/>
                        </a:ln>
                        <a:solidFill>
                          <a:schemeClr val="tx2"/>
                        </a:solidFill>
                        <a:effectLst/>
                        <a:latin typeface="Bliss 2 Regular" pitchFamily="50" charset="0"/>
                        <a:cs typeface="Arial" pitchFamily="34" charset="0"/>
                      </a:endParaRPr>
                    </a:p>
                  </a:txBody>
                  <a:tcPr anchor="ctr" horzOverflow="overflow">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sp>
        <p:nvSpPr>
          <p:cNvPr id="9" name="TextBox 8"/>
          <p:cNvSpPr txBox="1"/>
          <p:nvPr/>
        </p:nvSpPr>
        <p:spPr>
          <a:xfrm>
            <a:off x="2007631" y="5621762"/>
            <a:ext cx="8208912" cy="615553"/>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Dividends included in the financial statement year in which they were recorded.  </a:t>
            </a:r>
          </a:p>
          <a:p>
            <a:pPr marL="179388" indent="-179388">
              <a:buFont typeface="+mj-lt"/>
              <a:buAutoNum type="arabicPeriod"/>
            </a:pPr>
            <a:r>
              <a:rPr lang="en-GB" sz="800" dirty="0">
                <a:latin typeface="Baskerville Cyr LT Std" pitchFamily="18" charset="-52"/>
              </a:rPr>
              <a:t>Ratio of price paid compared to book value.</a:t>
            </a:r>
          </a:p>
          <a:p>
            <a:pPr marL="179388" indent="-179388">
              <a:buFont typeface="+mj-lt"/>
              <a:buAutoNum type="arabicPeriod"/>
            </a:pPr>
            <a:r>
              <a:rPr lang="en-GB" sz="800" dirty="0">
                <a:latin typeface="Baskerville Cyr LT Std" pitchFamily="18" charset="-52"/>
              </a:rPr>
              <a:t>Price to book is calculated as the year end share price divided by the year end book value.  2014 is based on the share price and book value at June 30, 2014.</a:t>
            </a:r>
          </a:p>
          <a:p>
            <a:pPr marL="179388" indent="-179388">
              <a:buFont typeface="+mj-lt"/>
              <a:buAutoNum type="arabicPeriod"/>
            </a:pPr>
            <a:r>
              <a:rPr lang="en-GB" sz="800" dirty="0">
                <a:latin typeface="Baskerville Cyr LT Std" pitchFamily="18" charset="-52"/>
              </a:rPr>
              <a:t>Dividend yield is calculated as the total calendar year cash dividends divided by the year end share price.  2014 dividend yield is based on the share price at June 30, 2014. </a:t>
            </a:r>
          </a:p>
          <a:p>
            <a:pPr marL="179388" indent="-179388">
              <a:buFont typeface="+mj-lt"/>
              <a:buAutoNum type="arabicPeriod"/>
            </a:pPr>
            <a:r>
              <a:rPr lang="en-GB" sz="800" dirty="0">
                <a:latin typeface="Baskerville Cyr LT Std" pitchFamily="18" charset="-52"/>
              </a:rPr>
              <a:t>This includes the dividends of $9.5 million that were declared in July 2014.</a:t>
            </a:r>
          </a:p>
        </p:txBody>
      </p:sp>
      <p:sp>
        <p:nvSpPr>
          <p:cNvPr id="11" name="Title 1"/>
          <p:cNvSpPr>
            <a:spLocks noGrp="1"/>
          </p:cNvSpPr>
          <p:nvPr>
            <p:ph type="title"/>
          </p:nvPr>
        </p:nvSpPr>
        <p:spPr>
          <a:xfrm>
            <a:off x="623392" y="476672"/>
            <a:ext cx="8147248" cy="1224136"/>
          </a:xfrm>
        </p:spPr>
        <p:txBody>
          <a:bodyPr vert="horz" lIns="0" tIns="0" rIns="0" bIns="0" rtlCol="0" anchor="t" anchorCtr="0">
            <a:normAutofit/>
          </a:bodyPr>
          <a:lstStyle/>
          <a:p>
            <a:r>
              <a:rPr lang="en-GB" sz="2300" dirty="0">
                <a:latin typeface="Bliss 2 Medium" pitchFamily="50" charset="0"/>
              </a:rPr>
              <a:t>OPERATE NIMBLY THROUGH THE CYCLE</a:t>
            </a:r>
            <a:br>
              <a:rPr lang="en-GB" sz="2300" dirty="0">
                <a:latin typeface="Bliss 2 Medium" pitchFamily="50" charset="0"/>
              </a:rPr>
            </a:br>
            <a:r>
              <a:rPr lang="en-GB" sz="1400" dirty="0">
                <a:latin typeface="Bliss 2 Medium" pitchFamily="50" charset="0"/>
              </a:rPr>
              <a:t/>
            </a:r>
            <a:br>
              <a:rPr lang="en-GB" sz="1400" dirty="0">
                <a:latin typeface="Bliss 2 Medium" pitchFamily="50" charset="0"/>
              </a:rPr>
            </a:br>
            <a:r>
              <a:rPr lang="en-GB" sz="2300" i="1" dirty="0">
                <a:solidFill>
                  <a:schemeClr val="tx1">
                    <a:lumMod val="65000"/>
                    <a:lumOff val="35000"/>
                  </a:schemeClr>
                </a:solidFill>
                <a:latin typeface="Baskerville Cyr LT Std" pitchFamily="18" charset="-52"/>
                <a:cs typeface="Arial" pitchFamily="34" charset="0"/>
              </a:rPr>
              <a:t>proven record of active capital management</a:t>
            </a:r>
            <a:endParaRPr lang="en-GB" sz="2300" i="1" dirty="0">
              <a:latin typeface="Baskerville Cyr LT Std" pitchFamily="18" charset="-52"/>
            </a:endParaRPr>
          </a:p>
        </p:txBody>
      </p:sp>
      <p:sp>
        <p:nvSpPr>
          <p:cNvPr id="2" name="Rectangle 1"/>
          <p:cNvSpPr/>
          <p:nvPr/>
        </p:nvSpPr>
        <p:spPr>
          <a:xfrm>
            <a:off x="1919537" y="5075892"/>
            <a:ext cx="7013458" cy="369332"/>
          </a:xfrm>
          <a:prstGeom prst="rect">
            <a:avLst/>
          </a:prstGeom>
        </p:spPr>
        <p:txBody>
          <a:bodyPr wrap="none">
            <a:spAutoFit/>
          </a:bodyPr>
          <a:lstStyle/>
          <a:p>
            <a:r>
              <a:rPr lang="en-GB" dirty="0">
                <a:latin typeface="Baskerville Cyr LT Std" pitchFamily="18" charset="-52"/>
              </a:rPr>
              <a:t> 194.0% of original IPO share capital has been returned to shareholders </a:t>
            </a:r>
            <a:r>
              <a:rPr lang="en-GB" baseline="30000" dirty="0">
                <a:latin typeface="Baskerville Cyr LT Std" pitchFamily="18" charset="-52"/>
              </a:rPr>
              <a:t>(5)</a:t>
            </a:r>
          </a:p>
        </p:txBody>
      </p:sp>
    </p:spTree>
    <p:extLst>
      <p:ext uri="{BB962C8B-B14F-4D97-AF65-F5344CB8AC3E}">
        <p14:creationId xmlns:p14="http://schemas.microsoft.com/office/powerpoint/2010/main" val="4237709156"/>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FINANCIAL FLEXIBILITY - CAPITAL MANAGEMENT </a:t>
            </a:r>
            <a:br>
              <a:rPr lang="en-GB" sz="2300" dirty="0">
                <a:latin typeface="Bliss 2 Medium" pitchFamily="50" charset="0"/>
              </a:rPr>
            </a:br>
            <a:r>
              <a:rPr lang="en-GB" sz="1400" dirty="0">
                <a:latin typeface="Bliss 2 Medium" pitchFamily="50" charset="0"/>
              </a:rPr>
              <a:t/>
            </a:r>
            <a:br>
              <a:rPr lang="en-GB" sz="1400" dirty="0">
                <a:latin typeface="Bliss 2 Medium" pitchFamily="50" charset="0"/>
              </a:rPr>
            </a:br>
            <a:r>
              <a:rPr lang="en-GB" sz="2300" i="1" dirty="0">
                <a:solidFill>
                  <a:schemeClr val="tx1"/>
                </a:solidFill>
                <a:latin typeface="Baskerville Cyr LT Std" pitchFamily="18" charset="-52"/>
              </a:rPr>
              <a:t>Constant adjustment of capital</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23360253"/>
              </p:ext>
            </p:extLst>
          </p:nvPr>
        </p:nvGraphicFramePr>
        <p:xfrm>
          <a:off x="3503712" y="1546339"/>
          <a:ext cx="5184576" cy="375487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p:cNvSpPr>
            <a:spLocks noGrp="1"/>
          </p:cNvSpPr>
          <p:nvPr>
            <p:ph idx="1"/>
          </p:nvPr>
        </p:nvSpPr>
        <p:spPr>
          <a:xfrm>
            <a:off x="1981200" y="5733256"/>
            <a:ext cx="8229600" cy="576064"/>
          </a:xfrm>
        </p:spPr>
        <p:txBody>
          <a:bodyPr>
            <a:normAutofit/>
          </a:bodyPr>
          <a:lstStyle/>
          <a:p>
            <a:pPr marL="0" indent="0">
              <a:buNone/>
            </a:pPr>
            <a:r>
              <a:rPr lang="en-GB" sz="1600" dirty="0">
                <a:latin typeface="Baskerville Cyr LT Std" pitchFamily="18" charset="-52"/>
              </a:rPr>
              <a:t>other factors: capital cost and availability, future opportunities, clarity of trading conditions, time of year, share price</a:t>
            </a:r>
          </a:p>
        </p:txBody>
      </p:sp>
      <p:sp>
        <p:nvSpPr>
          <p:cNvPr id="8" name="TextBox 7"/>
          <p:cNvSpPr txBox="1"/>
          <p:nvPr/>
        </p:nvSpPr>
        <p:spPr>
          <a:xfrm>
            <a:off x="3553078" y="5314139"/>
            <a:ext cx="5096481" cy="123111"/>
          </a:xfrm>
          <a:prstGeom prst="rect">
            <a:avLst/>
          </a:prstGeom>
          <a:noFill/>
        </p:spPr>
        <p:txBody>
          <a:bodyPr wrap="square" lIns="0" tIns="0" rIns="0" bIns="0" rtlCol="0">
            <a:spAutoFit/>
          </a:bodyPr>
          <a:lstStyle/>
          <a:p>
            <a:r>
              <a:rPr lang="en-GB" sz="800" dirty="0">
                <a:solidFill>
                  <a:schemeClr val="tx2"/>
                </a:solidFill>
                <a:latin typeface="Baskerville Cyr LT Std" pitchFamily="18" charset="-52"/>
              </a:rPr>
              <a:t>* In the event of </a:t>
            </a:r>
            <a:r>
              <a:rPr lang="en-GB" sz="800" dirty="0" err="1">
                <a:solidFill>
                  <a:schemeClr val="tx2"/>
                </a:solidFill>
                <a:latin typeface="Baskerville Cyr LT Std" pitchFamily="18" charset="-52"/>
              </a:rPr>
              <a:t>eg</a:t>
            </a:r>
            <a:r>
              <a:rPr lang="en-GB" sz="800" dirty="0">
                <a:solidFill>
                  <a:schemeClr val="tx2"/>
                </a:solidFill>
                <a:latin typeface="Baskerville Cyr LT Std" pitchFamily="18" charset="-52"/>
              </a:rPr>
              <a:t> a major U.S. windstorm, we may raise equity to take advantage of post loss opportunities</a:t>
            </a:r>
          </a:p>
        </p:txBody>
      </p:sp>
      <p:sp>
        <p:nvSpPr>
          <p:cNvPr id="15" name="Rounded Rectangular Callout 14"/>
          <p:cNvSpPr/>
          <p:nvPr/>
        </p:nvSpPr>
        <p:spPr>
          <a:xfrm>
            <a:off x="1910003" y="1484784"/>
            <a:ext cx="1643074" cy="792089"/>
          </a:xfrm>
          <a:prstGeom prst="wedgeRoundRectCallout">
            <a:avLst>
              <a:gd name="adj1" fmla="val 141974"/>
              <a:gd name="adj2" fmla="val 99139"/>
              <a:gd name="adj3" fmla="val 16667"/>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solidFill>
                  <a:srgbClr val="5F5F5F"/>
                </a:solidFill>
                <a:latin typeface="Bliss 2 Regular" pitchFamily="50" charset="0"/>
                <a:cs typeface="Arial" panose="020B0604020202020204" pitchFamily="34" charset="0"/>
              </a:rPr>
              <a:t>EXCESS CAPITAL BUILDS DURING THE YEAR IF PROFITS EXCEED SHARE REPURCHASES &amp; ORDINARY DIVIDENDS</a:t>
            </a:r>
          </a:p>
        </p:txBody>
      </p:sp>
      <p:sp>
        <p:nvSpPr>
          <p:cNvPr id="16" name="Rounded Rectangular Callout 15"/>
          <p:cNvSpPr/>
          <p:nvPr/>
        </p:nvSpPr>
        <p:spPr>
          <a:xfrm>
            <a:off x="1635919" y="2456893"/>
            <a:ext cx="1571636" cy="785819"/>
          </a:xfrm>
          <a:prstGeom prst="wedgeRoundRectCallout">
            <a:avLst>
              <a:gd name="adj1" fmla="val 243398"/>
              <a:gd name="adj2" fmla="val 9400"/>
              <a:gd name="adj3" fmla="val 16667"/>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solidFill>
                  <a:srgbClr val="5F5F5F"/>
                </a:solidFill>
                <a:latin typeface="Bliss 2 Regular" pitchFamily="50" charset="0"/>
                <a:cs typeface="Arial" panose="020B0604020202020204" pitchFamily="34" charset="0"/>
              </a:rPr>
              <a:t>OUR TARGET CAPITAL HEADROOM INCREASES IN HURRICANE SEASON ABSENT SIGNIFICANT LOSSES *</a:t>
            </a:r>
          </a:p>
        </p:txBody>
      </p:sp>
      <p:sp>
        <p:nvSpPr>
          <p:cNvPr id="17" name="Rounded Rectangular Callout 16"/>
          <p:cNvSpPr/>
          <p:nvPr/>
        </p:nvSpPr>
        <p:spPr>
          <a:xfrm>
            <a:off x="1991544" y="4149081"/>
            <a:ext cx="1355042" cy="739629"/>
          </a:xfrm>
          <a:prstGeom prst="wedgeRoundRectCallout">
            <a:avLst>
              <a:gd name="adj1" fmla="val 84260"/>
              <a:gd name="adj2" fmla="val -59544"/>
              <a:gd name="adj3" fmla="val 16667"/>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solidFill>
                  <a:srgbClr val="5F5F5F"/>
                </a:solidFill>
                <a:latin typeface="Bliss 2 Regular" pitchFamily="50" charset="0"/>
                <a:cs typeface="Arial" panose="020B0604020202020204" pitchFamily="34" charset="0"/>
              </a:rPr>
              <a:t>SHARE REPURCHASES CONTINUOUS IF EXCESS CAPITAL EXISTS AND PRICE ACCEPTABLE</a:t>
            </a:r>
          </a:p>
        </p:txBody>
      </p:sp>
      <p:sp>
        <p:nvSpPr>
          <p:cNvPr id="18" name="Rounded Rectangular Callout 17"/>
          <p:cNvSpPr/>
          <p:nvPr/>
        </p:nvSpPr>
        <p:spPr>
          <a:xfrm>
            <a:off x="8901101" y="4419601"/>
            <a:ext cx="1571636" cy="938219"/>
          </a:xfrm>
          <a:prstGeom prst="wedgeRoundRectCallout">
            <a:avLst>
              <a:gd name="adj1" fmla="val -139420"/>
              <a:gd name="adj2" fmla="val -80290"/>
              <a:gd name="adj3" fmla="val 16667"/>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solidFill>
                  <a:srgbClr val="5F5F5F"/>
                </a:solidFill>
                <a:latin typeface="Bliss 2 Regular" pitchFamily="50" charset="0"/>
                <a:cs typeface="Arial" panose="020B0604020202020204" pitchFamily="34" charset="0"/>
              </a:rPr>
              <a:t>SPECIAL DIVIDEND IN Q4 IF INSUFFICIENT OPPORTUNITIES AHEAD SOME CAPITAL WITHHELD IF OUTLOOK UNCERTAIN</a:t>
            </a:r>
          </a:p>
        </p:txBody>
      </p:sp>
      <p:sp>
        <p:nvSpPr>
          <p:cNvPr id="19" name="Rounded Rectangular Callout 18"/>
          <p:cNvSpPr/>
          <p:nvPr/>
        </p:nvSpPr>
        <p:spPr>
          <a:xfrm>
            <a:off x="8901101" y="2743201"/>
            <a:ext cx="1571636" cy="785819"/>
          </a:xfrm>
          <a:prstGeom prst="wedgeRoundRectCallout">
            <a:avLst>
              <a:gd name="adj1" fmla="val -86042"/>
              <a:gd name="adj2" fmla="val 118825"/>
              <a:gd name="adj3" fmla="val 16667"/>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solidFill>
                  <a:srgbClr val="5F5F5F"/>
                </a:solidFill>
                <a:latin typeface="Bliss 2 Regular" pitchFamily="50" charset="0"/>
                <a:cs typeface="Arial" panose="020B0604020202020204" pitchFamily="34" charset="0"/>
              </a:rPr>
              <a:t>SPECIAL DIVIDEND IN Q1 IF CAPITAL NOT UTILISED AT 1/1 RENEWALS AND INSUFFICIENT OPPORTUNITIES AHEAD</a:t>
            </a:r>
          </a:p>
        </p:txBody>
      </p:sp>
      <p:sp>
        <p:nvSpPr>
          <p:cNvPr id="20" name="Rounded Rectangular Callout 19"/>
          <p:cNvSpPr/>
          <p:nvPr/>
        </p:nvSpPr>
        <p:spPr>
          <a:xfrm>
            <a:off x="8938158" y="692696"/>
            <a:ext cx="1571636" cy="1021792"/>
          </a:xfrm>
          <a:prstGeom prst="wedgeRoundRectCallout">
            <a:avLst>
              <a:gd name="adj1" fmla="val -167913"/>
              <a:gd name="adj2" fmla="val 197197"/>
              <a:gd name="adj3" fmla="val 16667"/>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solidFill>
                  <a:srgbClr val="5F5F5F"/>
                </a:solidFill>
                <a:latin typeface="Bliss 2 Regular" pitchFamily="50" charset="0"/>
                <a:cs typeface="Arial" panose="020B0604020202020204" pitchFamily="34" charset="0"/>
              </a:rPr>
              <a:t>REVIEW OF STRESS TESTS AND APPROVAL OF BUSINESS PLAN WITH CAPITAL PROJECTION AT THE NOVEMBER BOARD MEETINGS</a:t>
            </a:r>
          </a:p>
        </p:txBody>
      </p:sp>
    </p:spTree>
    <p:extLst>
      <p:ext uri="{BB962C8B-B14F-4D97-AF65-F5344CB8AC3E}">
        <p14:creationId xmlns:p14="http://schemas.microsoft.com/office/powerpoint/2010/main" val="141008851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MANAGING THE CYCLE - DIVIDEND YIELD </a:t>
            </a:r>
            <a:r>
              <a:rPr lang="en-GB" sz="2300" baseline="30000" dirty="0">
                <a:latin typeface="Bliss 2 Medium" pitchFamily="50" charset="0"/>
              </a:rPr>
              <a:t>(1)</a:t>
            </a:r>
            <a:endParaRPr lang="en-GB" sz="2300" i="1" baseline="30000" dirty="0">
              <a:solidFill>
                <a:schemeClr val="tx1"/>
              </a:solidFill>
              <a:latin typeface="Baskerville Cyr LT Std" pitchFamily="18" charset="-52"/>
            </a:endParaRPr>
          </a:p>
        </p:txBody>
      </p:sp>
      <p:sp>
        <p:nvSpPr>
          <p:cNvPr id="9" name="TextBox 8"/>
          <p:cNvSpPr txBox="1"/>
          <p:nvPr/>
        </p:nvSpPr>
        <p:spPr>
          <a:xfrm>
            <a:off x="2007631" y="5744871"/>
            <a:ext cx="8208912" cy="492443"/>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Dividend yield is calculated as the total calendar year cash dividends divided by the year end share price. Dividends include recurring dividends, special dividends and B shares issuances. Source: Bloomberg. </a:t>
            </a:r>
          </a:p>
          <a:p>
            <a:pPr marL="179388" indent="-179388">
              <a:buFont typeface="+mj-lt"/>
              <a:buAutoNum type="arabicPeriod"/>
            </a:pPr>
            <a:r>
              <a:rPr lang="en-GB" sz="800" dirty="0">
                <a:latin typeface="Baskerville Cyr LT Std" pitchFamily="18" charset="-52"/>
              </a:rPr>
              <a:t>Sector includes </a:t>
            </a:r>
            <a:r>
              <a:rPr lang="en-GB" sz="800" dirty="0" err="1">
                <a:latin typeface="Baskerville Cyr LT Std" pitchFamily="18" charset="-52"/>
              </a:rPr>
              <a:t>Amlin</a:t>
            </a:r>
            <a:r>
              <a:rPr lang="en-GB" sz="800" dirty="0">
                <a:latin typeface="Baskerville Cyr LT Std" pitchFamily="18" charset="-52"/>
              </a:rPr>
              <a:t>, Argo, Aspen, Axis, Beazley, Catlin, Endurance, </a:t>
            </a:r>
            <a:r>
              <a:rPr lang="en-GB" sz="800" dirty="0" err="1">
                <a:latin typeface="Baskerville Cyr LT Std" pitchFamily="18" charset="-52"/>
              </a:rPr>
              <a:t>Hiscox</a:t>
            </a:r>
            <a:r>
              <a:rPr lang="en-GB" sz="800" dirty="0">
                <a:latin typeface="Baskerville Cyr LT Std" pitchFamily="18" charset="-52"/>
              </a:rPr>
              <a:t>, Montpelier, Renaissance Re and </a:t>
            </a:r>
            <a:r>
              <a:rPr lang="en-GB" sz="800" dirty="0" err="1">
                <a:latin typeface="Baskerville Cyr LT Std" pitchFamily="18" charset="-52"/>
              </a:rPr>
              <a:t>Validus</a:t>
            </a:r>
            <a:r>
              <a:rPr lang="en-GB" sz="800" dirty="0">
                <a:latin typeface="Baskerville Cyr LT Std" pitchFamily="18" charset="-52"/>
              </a:rPr>
              <a:t>.  </a:t>
            </a:r>
          </a:p>
          <a:p>
            <a:pPr marL="179388" indent="-179388">
              <a:buFont typeface="+mj-lt"/>
              <a:buAutoNum type="arabicPeriod"/>
            </a:pPr>
            <a:r>
              <a:rPr lang="en-GB" sz="800" dirty="0">
                <a:latin typeface="Baskerville Cyr LT Std" pitchFamily="18" charset="-52"/>
              </a:rPr>
              <a:t>5 year average based on the 2009 to 2013 reporting periods. </a:t>
            </a:r>
          </a:p>
        </p:txBody>
      </p:sp>
      <p:graphicFrame>
        <p:nvGraphicFramePr>
          <p:cNvPr id="11" name="Object 14"/>
          <p:cNvGraphicFramePr>
            <a:graphicFrameLocks noChangeAspect="1"/>
          </p:cNvGraphicFramePr>
          <p:nvPr>
            <p:extLst>
              <p:ext uri="{D42A27DB-BD31-4B8C-83A1-F6EECF244321}">
                <p14:modId xmlns:p14="http://schemas.microsoft.com/office/powerpoint/2010/main" val="3324009870"/>
              </p:ext>
            </p:extLst>
          </p:nvPr>
        </p:nvGraphicFramePr>
        <p:xfrm>
          <a:off x="2423592" y="1268761"/>
          <a:ext cx="7240318" cy="418366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2495600" y="1700808"/>
            <a:ext cx="69127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743140"/>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CROSS CYCLE CONSISTENCY – ROE</a:t>
            </a:r>
            <a:br>
              <a:rPr lang="en-GB" sz="2300" dirty="0">
                <a:latin typeface="Bliss 2 Medium" pitchFamily="50" charset="0"/>
              </a:rPr>
            </a:br>
            <a:r>
              <a:rPr lang="en-GB" sz="1600" dirty="0">
                <a:latin typeface="Bliss 2 Medium" pitchFamily="50" charset="0"/>
              </a:rPr>
              <a:t/>
            </a:r>
            <a:br>
              <a:rPr lang="en-GB" sz="1600" dirty="0">
                <a:latin typeface="Bliss 2 Medium" pitchFamily="50" charset="0"/>
              </a:rPr>
            </a:br>
            <a:r>
              <a:rPr lang="en-US" sz="2300" i="1" dirty="0">
                <a:solidFill>
                  <a:schemeClr val="tx2"/>
                </a:solidFill>
                <a:latin typeface="Baskerville Cyr LT Std" pitchFamily="18" charset="-52"/>
                <a:cs typeface="Arial" pitchFamily="34" charset="0"/>
              </a:rPr>
              <a:t>five year standard deviation</a:t>
            </a:r>
            <a:r>
              <a:rPr lang="en-US" sz="2300" i="1" baseline="30000" dirty="0">
                <a:solidFill>
                  <a:schemeClr val="tx2"/>
                </a:solidFill>
                <a:latin typeface="Baskerville Cyr LT Std" pitchFamily="18" charset="-52"/>
                <a:cs typeface="Arial" pitchFamily="34" charset="0"/>
              </a:rPr>
              <a:t>(1)</a:t>
            </a:r>
            <a:r>
              <a:rPr lang="en-US" sz="2300" i="1" dirty="0">
                <a:solidFill>
                  <a:schemeClr val="tx2"/>
                </a:solidFill>
                <a:latin typeface="Baskerville Cyr LT Std" pitchFamily="18" charset="-52"/>
                <a:cs typeface="Arial" pitchFamily="34" charset="0"/>
              </a:rPr>
              <a:t> in </a:t>
            </a:r>
            <a:r>
              <a:rPr lang="en-US" sz="2300" i="1" dirty="0" err="1">
                <a:solidFill>
                  <a:schemeClr val="tx2"/>
                </a:solidFill>
                <a:latin typeface="Baskerville Cyr LT Std" pitchFamily="18" charset="-52"/>
                <a:cs typeface="Arial" pitchFamily="34" charset="0"/>
              </a:rPr>
              <a:t>RoE</a:t>
            </a:r>
            <a:endParaRPr lang="en-GB" sz="2300" i="1" dirty="0">
              <a:solidFill>
                <a:schemeClr val="tx2"/>
              </a:solidFill>
              <a:latin typeface="Baskerville Cyr LT Std" pitchFamily="18" charset="-52"/>
            </a:endParaRPr>
          </a:p>
        </p:txBody>
      </p:sp>
      <p:sp>
        <p:nvSpPr>
          <p:cNvPr id="9" name="TextBox 8"/>
          <p:cNvSpPr txBox="1"/>
          <p:nvPr/>
        </p:nvSpPr>
        <p:spPr>
          <a:xfrm>
            <a:off x="695400" y="5744870"/>
            <a:ext cx="10801200" cy="369332"/>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Standard deviation is a measure of variability around the mean.</a:t>
            </a:r>
          </a:p>
          <a:p>
            <a:pPr marL="179388" indent="-179388">
              <a:buFont typeface="+mj-lt"/>
              <a:buAutoNum type="arabicPeriod"/>
            </a:pPr>
            <a:r>
              <a:rPr lang="en-GB" sz="800" dirty="0">
                <a:latin typeface="Baskerville Cyr LT Std" pitchFamily="18" charset="-52"/>
              </a:rPr>
              <a:t>Compound annual returns for Lancashire and sector are from January 1, 2009 through December 31, 2013. </a:t>
            </a:r>
            <a:r>
              <a:rPr lang="en-GB" sz="800" dirty="0" err="1">
                <a:latin typeface="Baskerville Cyr LT Std" pitchFamily="18" charset="-52"/>
              </a:rPr>
              <a:t>RoE</a:t>
            </a:r>
            <a:r>
              <a:rPr lang="en-GB" sz="800" dirty="0">
                <a:latin typeface="Baskerville Cyr LT Std" pitchFamily="18" charset="-52"/>
              </a:rPr>
              <a:t> calculated as the internal rate of return of the change in FCBVS in the period plus dividends accrued.  For </a:t>
            </a:r>
            <a:r>
              <a:rPr lang="en-GB" sz="800" dirty="0" err="1">
                <a:latin typeface="Baskerville Cyr LT Std" pitchFamily="18" charset="-52"/>
              </a:rPr>
              <a:t>Amlin</a:t>
            </a:r>
            <a:r>
              <a:rPr lang="en-GB" sz="800" dirty="0">
                <a:latin typeface="Baskerville Cyr LT Std" pitchFamily="18" charset="-52"/>
              </a:rPr>
              <a:t>, Beazley, Catlin, </a:t>
            </a:r>
            <a:r>
              <a:rPr lang="en-GB" sz="800" dirty="0" err="1">
                <a:latin typeface="Baskerville Cyr LT Std" pitchFamily="18" charset="-52"/>
              </a:rPr>
              <a:t>Hiscox</a:t>
            </a:r>
            <a:r>
              <a:rPr lang="en-GB" sz="800" dirty="0">
                <a:latin typeface="Baskerville Cyr LT Std" pitchFamily="18" charset="-52"/>
              </a:rPr>
              <a:t> and </a:t>
            </a:r>
            <a:r>
              <a:rPr lang="en-GB" sz="800" dirty="0" err="1">
                <a:latin typeface="Baskerville Cyr LT Std" pitchFamily="18" charset="-52"/>
              </a:rPr>
              <a:t>Ren</a:t>
            </a:r>
            <a:r>
              <a:rPr lang="en-GB" sz="800" dirty="0">
                <a:latin typeface="Baskerville Cyr LT Std" pitchFamily="18" charset="-52"/>
              </a:rPr>
              <a:t> Re, basic book value per share is used as FCBVS is not reported by these companies. Source: Company reports.</a:t>
            </a:r>
          </a:p>
        </p:txBody>
      </p:sp>
      <p:cxnSp>
        <p:nvCxnSpPr>
          <p:cNvPr id="12" name="Straight Connector 11"/>
          <p:cNvCxnSpPr/>
          <p:nvPr/>
        </p:nvCxnSpPr>
        <p:spPr>
          <a:xfrm>
            <a:off x="2495600" y="2708920"/>
            <a:ext cx="69127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2925127738"/>
              </p:ext>
            </p:extLst>
          </p:nvPr>
        </p:nvGraphicFramePr>
        <p:xfrm>
          <a:off x="2423592" y="2420888"/>
          <a:ext cx="7128792"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p:cNvSpPr>
            <a:spLocks noGrp="1"/>
          </p:cNvSpPr>
          <p:nvPr>
            <p:ph idx="1"/>
          </p:nvPr>
        </p:nvSpPr>
        <p:spPr>
          <a:xfrm>
            <a:off x="695400" y="1484784"/>
            <a:ext cx="10801200" cy="4968552"/>
          </a:xfrm>
        </p:spPr>
        <p:txBody>
          <a:bodyPr>
            <a:normAutofit/>
          </a:bodyPr>
          <a:lstStyle/>
          <a:p>
            <a:r>
              <a:rPr lang="en-GB" sz="1600" dirty="0">
                <a:latin typeface="Baskerville Cyr LT Std" pitchFamily="18" charset="-52"/>
              </a:rPr>
              <a:t>Lancashire has one of the best performances and yet the lowest volatility versus peers </a:t>
            </a:r>
          </a:p>
          <a:p>
            <a:r>
              <a:rPr lang="en-GB" sz="1600" dirty="0">
                <a:latin typeface="Baskerville Cyr LT Std" pitchFamily="18" charset="-52"/>
              </a:rPr>
              <a:t>Evidence of adherence to business plan and strong risk management and a proven, </a:t>
            </a:r>
          </a:p>
          <a:p>
            <a:r>
              <a:rPr lang="en-GB" sz="1600" dirty="0">
                <a:latin typeface="Baskerville Cyr LT Std" pitchFamily="18" charset="-52"/>
              </a:rPr>
              <a:t>successful cross-cycle strategy</a:t>
            </a:r>
          </a:p>
        </p:txBody>
      </p:sp>
    </p:spTree>
    <p:extLst>
      <p:ext uri="{BB962C8B-B14F-4D97-AF65-F5344CB8AC3E}">
        <p14:creationId xmlns:p14="http://schemas.microsoft.com/office/powerpoint/2010/main" val="2865694405"/>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147248" cy="1224136"/>
          </a:xfrm>
        </p:spPr>
        <p:txBody>
          <a:bodyPr vert="horz" lIns="0" tIns="0" rIns="0" bIns="0" rtlCol="0" anchor="t" anchorCtr="0">
            <a:normAutofit/>
          </a:bodyPr>
          <a:lstStyle/>
          <a:p>
            <a:r>
              <a:rPr lang="en-GB" sz="2300" dirty="0">
                <a:latin typeface="Bliss 2 Medium" pitchFamily="50" charset="0"/>
              </a:rPr>
              <a:t>LANCASHIRE GROUP</a:t>
            </a:r>
            <a:br>
              <a:rPr lang="en-GB" sz="2300" dirty="0">
                <a:latin typeface="Bliss 2 Medium" pitchFamily="50" charset="0"/>
              </a:rPr>
            </a:br>
            <a:r>
              <a:rPr lang="en-GB" sz="2300" dirty="0">
                <a:latin typeface="Bliss 2 Medium" pitchFamily="50" charset="0"/>
              </a:rPr>
              <a:t/>
            </a:r>
            <a:br>
              <a:rPr lang="en-GB" sz="2300" dirty="0">
                <a:latin typeface="Bliss 2 Medium" pitchFamily="50" charset="0"/>
              </a:rPr>
            </a:br>
            <a:r>
              <a:rPr lang="en-GB" sz="2000" dirty="0">
                <a:latin typeface="Bliss 2 Regular" pitchFamily="50" charset="0"/>
              </a:rPr>
              <a:t>STICKING TO THE STRATEGY, MANAGING THE CYCLE</a:t>
            </a:r>
          </a:p>
        </p:txBody>
      </p:sp>
      <p:sp>
        <p:nvSpPr>
          <p:cNvPr id="5" name="Content Placeholder 4"/>
          <p:cNvSpPr>
            <a:spLocks noGrp="1"/>
          </p:cNvSpPr>
          <p:nvPr>
            <p:ph idx="1"/>
          </p:nvPr>
        </p:nvSpPr>
        <p:spPr>
          <a:xfrm>
            <a:off x="674712" y="1700810"/>
            <a:ext cx="10749880" cy="4137323"/>
          </a:xfrm>
        </p:spPr>
        <p:txBody>
          <a:bodyPr/>
          <a:lstStyle/>
          <a:p>
            <a:r>
              <a:rPr lang="en-GB" dirty="0" smtClean="0">
                <a:latin typeface="Baskerville Cyr LT Std" pitchFamily="18" charset="-52"/>
              </a:rPr>
              <a:t>“Lancashire's strategy since day one has always been to write the most exposure in a hard market and the least in a soft one. There are now abundant reinsurance and retrocession opportunities that allow us to maintain our core insurance and reinsurance portfolios, whilst significantly reducing net exposures and enhancing risk adjusted returns. From our peak exposures in April 2012, when losses had driven substantial market hardening, we have reduced exposures across the board. We will stick to our strategy in the knowledge that when an event comes, we are well prepared through all three of our platforms to take advantage of subsequent opportunity” </a:t>
            </a:r>
          </a:p>
          <a:p>
            <a:pPr algn="r">
              <a:buNone/>
            </a:pPr>
            <a:r>
              <a:rPr lang="en-GB" i="1" dirty="0" smtClean="0">
                <a:latin typeface="Baskerville Cyr LT Std" pitchFamily="18" charset="-52"/>
              </a:rPr>
              <a:t>Alex Maloney, Q2 2014 results</a:t>
            </a:r>
          </a:p>
          <a:p>
            <a:endParaRPr lang="en-GB" dirty="0" smtClean="0">
              <a:latin typeface="Baskerville Cyr LT Std" pitchFamily="18" charset="-52"/>
            </a:endParaRPr>
          </a:p>
          <a:p>
            <a:r>
              <a:rPr lang="en-GB" dirty="0" smtClean="0">
                <a:latin typeface="Baskerville Cyr LT Std" pitchFamily="18" charset="-52"/>
              </a:rPr>
              <a:t>Lancashire’s strategy is designed to be robust across all phases of the market cycle and with the addition of the Kinesis and Cathedral platforms there are multiple ways to maintain or enhance the portfolio</a:t>
            </a:r>
          </a:p>
        </p:txBody>
      </p:sp>
    </p:spTree>
    <p:extLst>
      <p:ext uri="{BB962C8B-B14F-4D97-AF65-F5344CB8AC3E}">
        <p14:creationId xmlns:p14="http://schemas.microsoft.com/office/powerpoint/2010/main" val="426017286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CONCLUSION</a:t>
            </a:r>
            <a:endParaRPr lang="en-GB" dirty="0"/>
          </a:p>
        </p:txBody>
      </p:sp>
    </p:spTree>
    <p:extLst>
      <p:ext uri="{BB962C8B-B14F-4D97-AF65-F5344CB8AC3E}">
        <p14:creationId xmlns:p14="http://schemas.microsoft.com/office/powerpoint/2010/main" val="108851318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CONCLUSION</a:t>
            </a:r>
            <a:endParaRPr lang="en-GB" sz="2300" i="1" dirty="0">
              <a:solidFill>
                <a:schemeClr val="tx1"/>
              </a:solidFill>
              <a:latin typeface="Baskerville Cyr LT Std" pitchFamily="18" charset="-52"/>
            </a:endParaRPr>
          </a:p>
        </p:txBody>
      </p:sp>
      <p:sp>
        <p:nvSpPr>
          <p:cNvPr id="7" name="Content Placeholder 4"/>
          <p:cNvSpPr>
            <a:spLocks noGrp="1"/>
          </p:cNvSpPr>
          <p:nvPr>
            <p:ph idx="1"/>
          </p:nvPr>
        </p:nvSpPr>
        <p:spPr>
          <a:xfrm>
            <a:off x="695400" y="1052736"/>
            <a:ext cx="10801200" cy="4968552"/>
          </a:xfrm>
        </p:spPr>
        <p:txBody>
          <a:bodyPr>
            <a:normAutofit/>
          </a:bodyPr>
          <a:lstStyle/>
          <a:p>
            <a:r>
              <a:rPr lang="en-GB" sz="1600" dirty="0">
                <a:latin typeface="Baskerville Cyr LT Std" pitchFamily="18" charset="-52"/>
              </a:rPr>
              <a:t>Lancashire has one of the best performances and yet the lowest volatility in the London and Bermudian markets </a:t>
            </a:r>
          </a:p>
          <a:p>
            <a:r>
              <a:rPr lang="en-GB" sz="1600" dirty="0">
                <a:latin typeface="Baskerville Cyr LT Std" pitchFamily="18" charset="-52"/>
              </a:rPr>
              <a:t>Our strategy is designed to cope with hard and soft markets, managing capital and exposures to provide superior risk-adjusted returns across the cycle</a:t>
            </a:r>
          </a:p>
          <a:p>
            <a:r>
              <a:rPr lang="en-GB" sz="1600" dirty="0">
                <a:latin typeface="Baskerville Cyr LT Std" pitchFamily="18" charset="-52"/>
              </a:rPr>
              <a:t>Group management is fully integrated and has decades of experience in rated company, Lloyd’s and collateralised markets</a:t>
            </a:r>
          </a:p>
          <a:p>
            <a:r>
              <a:rPr lang="en-GB" sz="1600" dirty="0">
                <a:latin typeface="Baskerville Cyr LT Std" pitchFamily="18" charset="-52"/>
              </a:rPr>
              <a:t>Group profitability is not overly dependant on property reinsurance, with strong weightings to speciality classes with proven </a:t>
            </a:r>
            <a:r>
              <a:rPr lang="en-GB" sz="1600" dirty="0" err="1">
                <a:latin typeface="Baskerville Cyr LT Std" pitchFamily="18" charset="-52"/>
              </a:rPr>
              <a:t>RoE</a:t>
            </a:r>
            <a:r>
              <a:rPr lang="en-GB" sz="1600" dirty="0">
                <a:latin typeface="Baskerville Cyr LT Std" pitchFamily="18" charset="-52"/>
              </a:rPr>
              <a:t> potential</a:t>
            </a:r>
          </a:p>
          <a:p>
            <a:r>
              <a:rPr lang="en-GB" sz="1600" dirty="0">
                <a:latin typeface="Baskerville Cyr LT Std" pitchFamily="18" charset="-52"/>
              </a:rPr>
              <a:t>A well diversified portfolio across multiple lines and geographies as a base to trade across the cycle</a:t>
            </a:r>
          </a:p>
          <a:p>
            <a:r>
              <a:rPr lang="en-GB" sz="1600" dirty="0">
                <a:latin typeface="Baskerville Cyr LT Std" pitchFamily="18" charset="-52"/>
              </a:rPr>
              <a:t>Opportunities to grow in non or low correlated lines within Syndicate 3010</a:t>
            </a:r>
          </a:p>
          <a:p>
            <a:pPr lvl="1"/>
            <a:r>
              <a:rPr lang="en-GB" sz="1600" dirty="0">
                <a:latin typeface="Baskerville Cyr LT Std" pitchFamily="18" charset="-52"/>
              </a:rPr>
              <a:t>This year Lloyd’s has approved and we are trading Lancashire led energy and terror lines in 3010</a:t>
            </a:r>
          </a:p>
          <a:p>
            <a:pPr lvl="1"/>
            <a:r>
              <a:rPr lang="en-GB" sz="1600" dirty="0">
                <a:latin typeface="Baskerville Cyr LT Std" pitchFamily="18" charset="-52"/>
              </a:rPr>
              <a:t>Lloyd’s has approved and we are trading in specialty aviation and war (supported by the Lloyd’s consortium) and general specialist aviation business, led by the market leading teams</a:t>
            </a:r>
          </a:p>
        </p:txBody>
      </p:sp>
    </p:spTree>
    <p:extLst>
      <p:ext uri="{BB962C8B-B14F-4D97-AF65-F5344CB8AC3E}">
        <p14:creationId xmlns:p14="http://schemas.microsoft.com/office/powerpoint/2010/main" val="185514067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APPENDICES</a:t>
            </a:r>
            <a:endParaRPr lang="en-GB" dirty="0"/>
          </a:p>
        </p:txBody>
      </p:sp>
    </p:spTree>
    <p:extLst>
      <p:ext uri="{BB962C8B-B14F-4D97-AF65-F5344CB8AC3E}">
        <p14:creationId xmlns:p14="http://schemas.microsoft.com/office/powerpoint/2010/main" val="996611734"/>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latin typeface="Bliss 2 Medium" pitchFamily="50" charset="0"/>
              </a:rPr>
              <a:t>PROPERTY: REINSURANCE</a:t>
            </a:r>
            <a:endParaRPr lang="en-GB" dirty="0">
              <a:latin typeface="Bliss 2 Medium" pitchFamily="50" charset="0"/>
            </a:endParaRPr>
          </a:p>
        </p:txBody>
      </p:sp>
      <p:sp>
        <p:nvSpPr>
          <p:cNvPr id="7" name="Content Placeholder 6"/>
          <p:cNvSpPr>
            <a:spLocks noGrp="1"/>
          </p:cNvSpPr>
          <p:nvPr>
            <p:ph sz="half" idx="1"/>
          </p:nvPr>
        </p:nvSpPr>
        <p:spPr>
          <a:xfrm>
            <a:off x="695400" y="2996954"/>
            <a:ext cx="6192688" cy="3129211"/>
          </a:xfrm>
        </p:spPr>
        <p:txBody>
          <a:bodyPr>
            <a:normAutofit fontScale="92500" lnSpcReduction="20000"/>
          </a:bodyPr>
          <a:lstStyle/>
          <a:p>
            <a:r>
              <a:rPr lang="en-GB" sz="1500" dirty="0">
                <a:solidFill>
                  <a:schemeClr val="accent1"/>
                </a:solidFill>
              </a:rPr>
              <a:t>LANCASHIRE GROUP APPROACH</a:t>
            </a:r>
          </a:p>
          <a:p>
            <a:pPr lvl="2"/>
            <a:r>
              <a:rPr lang="en-GB" sz="1400" dirty="0">
                <a:latin typeface="+mj-lt"/>
              </a:rPr>
              <a:t>LANCASHIRE BERMUDA (LICL)</a:t>
            </a:r>
          </a:p>
          <a:p>
            <a:pPr lvl="3"/>
            <a:r>
              <a:rPr lang="en-GB" dirty="0" smtClean="0">
                <a:latin typeface="Baskerville Cyr LT Std" pitchFamily="18" charset="-52"/>
              </a:rPr>
              <a:t>Cat </a:t>
            </a:r>
            <a:r>
              <a:rPr lang="en-GB" dirty="0">
                <a:latin typeface="Baskerville Cyr LT Std" pitchFamily="18" charset="-52"/>
              </a:rPr>
              <a:t>XL US Portfolio – Built up a core book of nationwide and regional clients attaching at the upper end of programmes</a:t>
            </a:r>
          </a:p>
          <a:p>
            <a:pPr lvl="3"/>
            <a:r>
              <a:rPr lang="en-GB" dirty="0">
                <a:latin typeface="Baskerville Cyr LT Std" pitchFamily="18" charset="-52"/>
              </a:rPr>
              <a:t>Cat XL International Portfolio – Core book of excess layers. Will gradually reduce in opportunistic areas such as New Zealand and Asia as pricing reduces to less acceptable levels following post loss pricing </a:t>
            </a:r>
          </a:p>
          <a:p>
            <a:pPr lvl="3"/>
            <a:r>
              <a:rPr lang="en-GB" dirty="0">
                <a:latin typeface="Baskerville Cyr LT Std" pitchFamily="18" charset="-52"/>
              </a:rPr>
              <a:t>Retro – Continue to exit portfolio as rating diminishes </a:t>
            </a:r>
          </a:p>
          <a:p>
            <a:pPr lvl="3"/>
            <a:r>
              <a:rPr lang="en-GB" dirty="0">
                <a:latin typeface="Baskerville Cyr LT Std" pitchFamily="18" charset="-52"/>
              </a:rPr>
              <a:t>Risk Excess – Small portfolio complementing Cat XL core client </a:t>
            </a:r>
            <a:r>
              <a:rPr lang="en-GB" dirty="0" smtClean="0">
                <a:latin typeface="Baskerville Cyr LT Std" pitchFamily="18" charset="-52"/>
              </a:rPr>
              <a:t>portfolio</a:t>
            </a:r>
          </a:p>
          <a:p>
            <a:pPr lvl="3"/>
            <a:endParaRPr lang="en-GB" dirty="0">
              <a:latin typeface="Baskerville Cyr LT Std" pitchFamily="18" charset="-52"/>
            </a:endParaRPr>
          </a:p>
          <a:p>
            <a:pPr lvl="2"/>
            <a:r>
              <a:rPr lang="en-GB" sz="1400" dirty="0">
                <a:latin typeface="+mj-lt"/>
              </a:rPr>
              <a:t>CATHEDRAL SYNDICATE 2010</a:t>
            </a:r>
          </a:p>
          <a:p>
            <a:pPr lvl="3"/>
            <a:r>
              <a:rPr lang="en-GB" dirty="0" smtClean="0">
                <a:latin typeface="Baskerville Cyr LT Std" pitchFamily="18" charset="-52"/>
              </a:rPr>
              <a:t>Cat </a:t>
            </a:r>
            <a:r>
              <a:rPr lang="en-GB" dirty="0">
                <a:latin typeface="Baskerville Cyr LT Std" pitchFamily="18" charset="-52"/>
              </a:rPr>
              <a:t>XL US Portfolio – Lead a core portfolio of Mutual Companies of which half have more than a 20 year relationship with the underwriter(s)</a:t>
            </a:r>
          </a:p>
          <a:p>
            <a:pPr lvl="3"/>
            <a:r>
              <a:rPr lang="en-GB" dirty="0">
                <a:latin typeface="Baskerville Cyr LT Std" pitchFamily="18" charset="-52"/>
              </a:rPr>
              <a:t>Cat XL International Portfolio – Emphasis on regional clients in first world countries from small to mega accounts</a:t>
            </a:r>
          </a:p>
          <a:p>
            <a:pPr lvl="3"/>
            <a:r>
              <a:rPr lang="en-GB" dirty="0">
                <a:latin typeface="Baskerville Cyr LT Std" pitchFamily="18" charset="-52"/>
              </a:rPr>
              <a:t>Risk Excess – Complements the US Mutual portfolio focused and the upper end of </a:t>
            </a:r>
            <a:r>
              <a:rPr lang="en-GB" dirty="0" smtClean="0">
                <a:latin typeface="Baskerville Cyr LT Std" pitchFamily="18" charset="-52"/>
              </a:rPr>
              <a:t>programmes</a:t>
            </a:r>
            <a:endParaRPr lang="en-GB" dirty="0">
              <a:latin typeface="Baskerville Cyr LT Std" pitchFamily="18" charset="-52"/>
            </a:endParaRPr>
          </a:p>
        </p:txBody>
      </p:sp>
      <p:sp>
        <p:nvSpPr>
          <p:cNvPr id="9" name="Text Placeholder 8"/>
          <p:cNvSpPr>
            <a:spLocks noGrp="1"/>
          </p:cNvSpPr>
          <p:nvPr>
            <p:ph type="body" sz="quarter" idx="13"/>
          </p:nvPr>
        </p:nvSpPr>
        <p:spPr>
          <a:xfrm>
            <a:off x="695400" y="1052736"/>
            <a:ext cx="10873207" cy="1512168"/>
          </a:xfrm>
        </p:spPr>
        <p:txBody>
          <a:bodyPr/>
          <a:lstStyle/>
          <a:p>
            <a:pPr marL="0" lvl="1" indent="0">
              <a:lnSpc>
                <a:spcPct val="70000"/>
              </a:lnSpc>
              <a:buClrTx/>
              <a:buNone/>
            </a:pPr>
            <a:r>
              <a:rPr lang="en-GB" dirty="0">
                <a:solidFill>
                  <a:schemeClr val="accent1"/>
                </a:solidFill>
                <a:latin typeface="+mj-lt"/>
              </a:rPr>
              <a:t>MARKET OUTLOOK</a:t>
            </a:r>
          </a:p>
          <a:p>
            <a:pPr marL="171450" indent="-171450">
              <a:buFont typeface="Baskerville Cyr LT Std" pitchFamily="18" charset="-52"/>
              <a:buChar char="–"/>
            </a:pPr>
            <a:r>
              <a:rPr lang="en-GB" dirty="0" smtClean="0">
                <a:latin typeface="Baskerville Cyr LT Std" pitchFamily="18" charset="-52"/>
              </a:rPr>
              <a:t>Retro </a:t>
            </a:r>
            <a:r>
              <a:rPr lang="en-GB" dirty="0">
                <a:latin typeface="Baskerville Cyr LT Std" pitchFamily="18" charset="-52"/>
              </a:rPr>
              <a:t>– very competitive market with competition from third party capital driving significant reductions in rates and terms and conditions broadening</a:t>
            </a:r>
          </a:p>
          <a:p>
            <a:pPr marL="171450" indent="-171450">
              <a:buFont typeface="Baskerville Cyr LT Std" pitchFamily="18" charset="-52"/>
              <a:buChar char="–"/>
            </a:pPr>
            <a:r>
              <a:rPr lang="en-GB" dirty="0">
                <a:latin typeface="Baskerville Cyr LT Std" pitchFamily="18" charset="-52"/>
              </a:rPr>
              <a:t>Cat XL US Portfolio – rates under continued downward pressure and expect pressure on policy terms and conditions at 1/1</a:t>
            </a:r>
          </a:p>
          <a:p>
            <a:pPr marL="171450" indent="-171450">
              <a:buFont typeface="Baskerville Cyr LT Std" pitchFamily="18" charset="-52"/>
              <a:buChar char="–"/>
            </a:pPr>
            <a:r>
              <a:rPr lang="en-GB" dirty="0">
                <a:latin typeface="Baskerville Cyr LT Std" pitchFamily="18" charset="-52"/>
              </a:rPr>
              <a:t>Cat XL International Portfolio – rates under pressure generally other in small pockets of loss affected regions, such as primary European layers, where rates are seeing small upwards movement</a:t>
            </a:r>
          </a:p>
          <a:p>
            <a:pPr marL="171450" indent="-171450">
              <a:buFont typeface="Baskerville Cyr LT Std" pitchFamily="18" charset="-52"/>
              <a:buChar char="–"/>
            </a:pPr>
            <a:r>
              <a:rPr lang="en-GB" dirty="0">
                <a:latin typeface="Baskerville Cyr LT Std" pitchFamily="18" charset="-52"/>
              </a:rPr>
              <a:t>Risk Excess – gradual softening of rates but underlying rating remains strong</a:t>
            </a:r>
          </a:p>
          <a:p>
            <a:pPr marL="171450" indent="-171450">
              <a:buFont typeface="Baskerville Cyr LT Std" pitchFamily="18" charset="-52"/>
              <a:buChar char="–"/>
            </a:pPr>
            <a:endParaRPr lang="en-GB" dirty="0">
              <a:latin typeface="Baskerville Cyr LT Std" pitchFamily="18" charset="-52"/>
            </a:endParaRPr>
          </a:p>
        </p:txBody>
      </p:sp>
      <p:graphicFrame>
        <p:nvGraphicFramePr>
          <p:cNvPr id="10" name="Content Placeholder 7"/>
          <p:cNvGraphicFramePr>
            <a:graphicFrameLocks/>
          </p:cNvGraphicFramePr>
          <p:nvPr>
            <p:extLst>
              <p:ext uri="{D42A27DB-BD31-4B8C-83A1-F6EECF244321}">
                <p14:modId xmlns:p14="http://schemas.microsoft.com/office/powerpoint/2010/main" val="1436159750"/>
              </p:ext>
            </p:extLst>
          </p:nvPr>
        </p:nvGraphicFramePr>
        <p:xfrm>
          <a:off x="7248128" y="3140968"/>
          <a:ext cx="3960433" cy="1474074"/>
        </p:xfrm>
        <a:graphic>
          <a:graphicData uri="http://schemas.openxmlformats.org/drawingml/2006/table">
            <a:tbl>
              <a:tblPr firstRow="1" bandRow="1">
                <a:tableStyleId>{2D5ABB26-0587-4C30-8999-92F81FD0307C}</a:tableStyleId>
              </a:tblPr>
              <a:tblGrid>
                <a:gridCol w="747253"/>
                <a:gridCol w="321318"/>
                <a:gridCol w="321318"/>
                <a:gridCol w="321318"/>
                <a:gridCol w="321318"/>
                <a:gridCol w="321318"/>
                <a:gridCol w="321318"/>
                <a:gridCol w="321318"/>
                <a:gridCol w="321318"/>
                <a:gridCol w="321318"/>
                <a:gridCol w="321318"/>
              </a:tblGrid>
              <a:tr h="254880">
                <a:tc gridSpan="5">
                  <a:txBody>
                    <a:bodyPr/>
                    <a:lstStyle/>
                    <a:p>
                      <a:r>
                        <a:rPr lang="en-GB" sz="1200" dirty="0" smtClean="0">
                          <a:solidFill>
                            <a:schemeClr val="tx1"/>
                          </a:solidFill>
                          <a:latin typeface="Bliss 2 Regular" pitchFamily="50" charset="0"/>
                        </a:rPr>
                        <a:t>LICL STATISTICS</a:t>
                      </a:r>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375523">
                <a:tc>
                  <a:txBody>
                    <a:bodyPr/>
                    <a:lstStyle/>
                    <a:p>
                      <a:pPr algn="l" rtl="0" fontAlgn="ctr"/>
                      <a:r>
                        <a:rPr lang="en-US" sz="800" b="0" i="0" u="none" strike="noStrike" kern="1200" dirty="0" smtClean="0">
                          <a:solidFill>
                            <a:schemeClr val="accent1"/>
                          </a:solidFill>
                          <a:latin typeface="Bliss 2 Regular" pitchFamily="50" charset="0"/>
                          <a:ea typeface="+mn-ea"/>
                          <a:cs typeface="+mn-cs"/>
                        </a:rPr>
                        <a:t>PROPERTY</a:t>
                      </a:r>
                      <a:r>
                        <a:rPr lang="en-US" sz="800" b="0" i="0" u="none" strike="noStrike" kern="1200" baseline="0" dirty="0" smtClean="0">
                          <a:solidFill>
                            <a:schemeClr val="accent1"/>
                          </a:solidFill>
                          <a:latin typeface="Bliss 2 Regular" pitchFamily="50" charset="0"/>
                          <a:ea typeface="+mn-ea"/>
                          <a:cs typeface="+mn-cs"/>
                        </a:rPr>
                        <a:t> CATASTROPHE REINSURANCE</a:t>
                      </a:r>
                      <a:endParaRPr lang="en-US" sz="800" b="0" i="0" u="none" strike="noStrike" kern="1200" dirty="0">
                        <a:solidFill>
                          <a:schemeClr val="accent1"/>
                        </a:solidFill>
                        <a:latin typeface="Bliss 2 Regular" pitchFamily="50" charset="0"/>
                        <a:ea typeface="+mn-ea"/>
                        <a:cs typeface="+mn-cs"/>
                      </a:endParaRPr>
                    </a:p>
                  </a:txBody>
                  <a:tcPr marL="87868" marR="9763" marT="9763" marB="0" anchor="ctr">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2006</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2007</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2008</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2009</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2010</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2011</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2012</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2013</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YTD 2014</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ITD</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53603">
                <a:tc>
                  <a:txBody>
                    <a:bodyPr/>
                    <a:lstStyle/>
                    <a:p>
                      <a:pPr algn="l" rtl="0" fontAlgn="ctr"/>
                      <a:r>
                        <a:rPr lang="en-US" sz="800" b="0" i="0" u="none" strike="noStrike" kern="1200" dirty="0" smtClean="0">
                          <a:solidFill>
                            <a:schemeClr val="tx1"/>
                          </a:solidFill>
                          <a:latin typeface="Bliss 2 Regular" pitchFamily="50" charset="0"/>
                          <a:ea typeface="+mn-ea"/>
                          <a:cs typeface="+mn-cs"/>
                        </a:rPr>
                        <a:t>CUMULATIVE RPI</a:t>
                      </a:r>
                      <a:endParaRPr lang="en-US" sz="800" b="0" i="0" u="none" strike="noStrike" kern="1200" dirty="0">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97</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92</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116</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114</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99 </a:t>
                      </a:r>
                      <a:endParaRPr lang="en-US" sz="800" b="1"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N/A</a:t>
                      </a:r>
                      <a:endParaRPr lang="en-US" sz="800" b="1"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75523">
                <a:tc>
                  <a:txBody>
                    <a:bodyPr/>
                    <a:lstStyle/>
                    <a:p>
                      <a:pPr algn="l" rtl="0" fontAlgn="ctr"/>
                      <a:r>
                        <a:rPr lang="en-US" sz="800" b="0" i="0" u="none" strike="noStrike" kern="1200" dirty="0" smtClean="0">
                          <a:solidFill>
                            <a:schemeClr val="tx1"/>
                          </a:solidFill>
                          <a:latin typeface="Bliss 2 Regular" pitchFamily="50" charset="0"/>
                          <a:ea typeface="+mn-ea"/>
                          <a:cs typeface="+mn-cs"/>
                        </a:rPr>
                        <a:t>COMBINED RATIO EXCL. G&amp;A (%)</a:t>
                      </a:r>
                      <a:endParaRPr lang="en-US" sz="800" b="0" i="0" u="none" strike="noStrike" kern="1200" dirty="0">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20.3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15.6</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47.2</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14.9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24.4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103.3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44.9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29.4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21.0</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42.7</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14545">
                <a:tc>
                  <a:txBody>
                    <a:bodyPr/>
                    <a:lstStyle/>
                    <a:p>
                      <a:pPr algn="l" rtl="0" fontAlgn="ctr"/>
                      <a:r>
                        <a:rPr lang="en-US" sz="800" b="0" i="0" u="none" strike="noStrike" kern="1200" dirty="0" smtClean="0">
                          <a:solidFill>
                            <a:schemeClr val="tx1"/>
                          </a:solidFill>
                          <a:latin typeface="Bliss 2 Regular" pitchFamily="50" charset="0"/>
                          <a:ea typeface="+mn-ea"/>
                          <a:cs typeface="+mn-cs"/>
                        </a:rPr>
                        <a:t>GWP ($M)</a:t>
                      </a:r>
                      <a:endParaRPr lang="en-US" sz="800" b="0" i="0" u="none" strike="noStrike" kern="1200" dirty="0">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0.6</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19.3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23.4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76.3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98.1</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82.0</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96.8</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97.5</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104.8</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598.8</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9209342"/>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latin typeface="Bliss 2 Medium" pitchFamily="50" charset="0"/>
              </a:rPr>
              <a:t>PROPERTY: DIRECT &amp; FACULTATIVE</a:t>
            </a:r>
            <a:endParaRPr lang="en-GB" dirty="0">
              <a:latin typeface="Bliss 2 Medium" pitchFamily="50" charset="0"/>
            </a:endParaRPr>
          </a:p>
        </p:txBody>
      </p:sp>
      <p:sp>
        <p:nvSpPr>
          <p:cNvPr id="7" name="Content Placeholder 6"/>
          <p:cNvSpPr>
            <a:spLocks noGrp="1"/>
          </p:cNvSpPr>
          <p:nvPr>
            <p:ph sz="half" idx="1"/>
          </p:nvPr>
        </p:nvSpPr>
        <p:spPr>
          <a:xfrm>
            <a:off x="695400" y="2996954"/>
            <a:ext cx="10801200" cy="3129211"/>
          </a:xfrm>
        </p:spPr>
        <p:txBody>
          <a:bodyPr>
            <a:normAutofit/>
          </a:bodyPr>
          <a:lstStyle/>
          <a:p>
            <a:r>
              <a:rPr lang="en-GB" sz="1500" dirty="0">
                <a:solidFill>
                  <a:schemeClr val="accent1"/>
                </a:solidFill>
              </a:rPr>
              <a:t>LANCASHIRE GROUP APPROACH</a:t>
            </a:r>
          </a:p>
          <a:p>
            <a:pPr lvl="2"/>
            <a:r>
              <a:rPr lang="en-GB" sz="1400" dirty="0">
                <a:latin typeface="+mj-lt"/>
              </a:rPr>
              <a:t>CATHEDRAL SYNDICATE 2010</a:t>
            </a:r>
          </a:p>
          <a:p>
            <a:pPr lvl="3"/>
            <a:r>
              <a:rPr lang="en-GB" dirty="0">
                <a:latin typeface="Baskerville Cyr LT Std" pitchFamily="18" charset="-52"/>
              </a:rPr>
              <a:t>US Binding Authorities – Core book of long standing binders with a commercial bias and an average line size &lt; $1m</a:t>
            </a:r>
          </a:p>
          <a:p>
            <a:pPr lvl="3"/>
            <a:r>
              <a:rPr lang="en-GB" dirty="0">
                <a:latin typeface="Baskerville Cyr LT Std" pitchFamily="18" charset="-52"/>
              </a:rPr>
              <a:t>International Binding Authorities – Portfolio of low </a:t>
            </a:r>
            <a:r>
              <a:rPr lang="en-GB" dirty="0" err="1">
                <a:latin typeface="Baskerville Cyr LT Std" pitchFamily="18" charset="-52"/>
              </a:rPr>
              <a:t>attritional</a:t>
            </a:r>
            <a:r>
              <a:rPr lang="en-GB" dirty="0">
                <a:latin typeface="Baskerville Cyr LT Std" pitchFamily="18" charset="-52"/>
              </a:rPr>
              <a:t> commercial business in Canada, Australasia and the Caribbean</a:t>
            </a:r>
          </a:p>
          <a:p>
            <a:pPr lvl="3"/>
            <a:r>
              <a:rPr lang="en-GB" dirty="0">
                <a:latin typeface="Baskerville Cyr LT Std" pitchFamily="18" charset="-52"/>
              </a:rPr>
              <a:t>US Open Market – Focus of ‘soft’ occupancies with low to mid level excess of loss portfolio and an average line of &lt; $2m. Preference away from typical Fortune 500 client base shielding portfolio from the worst of the rate softening</a:t>
            </a:r>
          </a:p>
          <a:p>
            <a:pPr lvl="3"/>
            <a:r>
              <a:rPr lang="en-GB" dirty="0">
                <a:latin typeface="Baskerville Cyr LT Std" pitchFamily="18" charset="-52"/>
              </a:rPr>
              <a:t>International Open Market – Small to midsized general portfolio with a current focus on Mexico, Caribbean and NZ</a:t>
            </a:r>
          </a:p>
          <a:p>
            <a:pPr lvl="3"/>
            <a:endParaRPr lang="en-GB" dirty="0" smtClean="0">
              <a:latin typeface="Baskerville Cyr LT Std" pitchFamily="18" charset="-52"/>
            </a:endParaRPr>
          </a:p>
          <a:p>
            <a:pPr lvl="2"/>
            <a:r>
              <a:rPr lang="en-GB" sz="1400" dirty="0">
                <a:latin typeface="+mj-lt"/>
              </a:rPr>
              <a:t>LANCASHIRE GROUP </a:t>
            </a:r>
          </a:p>
          <a:p>
            <a:pPr lvl="3"/>
            <a:r>
              <a:rPr lang="en-GB" dirty="0">
                <a:latin typeface="Baskerville Cyr LT Std" pitchFamily="18" charset="-52"/>
              </a:rPr>
              <a:t>Retain a small number risks to support terrorism and energy cross class relationship clients</a:t>
            </a:r>
          </a:p>
          <a:p>
            <a:pPr lvl="3"/>
            <a:r>
              <a:rPr lang="en-GB" dirty="0">
                <a:latin typeface="Baskerville Cyr LT Std" pitchFamily="18" charset="-52"/>
              </a:rPr>
              <a:t>Retain the ability with the group to respond to market dislocations through syndicate 2010 leadership ability and reputation and Lancashire’s  nimbleness in deploying capital </a:t>
            </a:r>
          </a:p>
        </p:txBody>
      </p:sp>
      <p:sp>
        <p:nvSpPr>
          <p:cNvPr id="9" name="Text Placeholder 8"/>
          <p:cNvSpPr>
            <a:spLocks noGrp="1"/>
          </p:cNvSpPr>
          <p:nvPr>
            <p:ph type="body" sz="quarter" idx="13"/>
          </p:nvPr>
        </p:nvSpPr>
        <p:spPr>
          <a:xfrm>
            <a:off x="695400" y="1052736"/>
            <a:ext cx="10801200" cy="1512168"/>
          </a:xfrm>
        </p:spPr>
        <p:txBody>
          <a:bodyPr/>
          <a:lstStyle/>
          <a:p>
            <a:pPr marL="0" lvl="1" indent="0">
              <a:lnSpc>
                <a:spcPct val="70000"/>
              </a:lnSpc>
              <a:buClrTx/>
              <a:buNone/>
            </a:pPr>
            <a:r>
              <a:rPr lang="en-GB" dirty="0">
                <a:solidFill>
                  <a:schemeClr val="accent1"/>
                </a:solidFill>
                <a:latin typeface="+mj-lt"/>
              </a:rPr>
              <a:t>MARKET OUTLOOK</a:t>
            </a:r>
          </a:p>
          <a:p>
            <a:pPr marL="171450" indent="-171450">
              <a:buFont typeface="Baskerville Cyr LT Std" pitchFamily="18" charset="-52"/>
              <a:buChar char="–"/>
            </a:pPr>
            <a:r>
              <a:rPr lang="en-GB" dirty="0">
                <a:latin typeface="Baskerville Cyr LT Std" pitchFamily="18" charset="-52"/>
              </a:rPr>
              <a:t>US Binding Authorities – Stable with some marginal increases in some areas</a:t>
            </a:r>
          </a:p>
          <a:p>
            <a:pPr marL="171450" indent="-171450">
              <a:buFont typeface="Baskerville Cyr LT Std" pitchFamily="18" charset="-52"/>
              <a:buChar char="–"/>
            </a:pPr>
            <a:r>
              <a:rPr lang="en-GB" dirty="0">
                <a:latin typeface="Baskerville Cyr LT Std" pitchFamily="18" charset="-52"/>
              </a:rPr>
              <a:t>International Binding Authorities – Stable with rates a good levels. Some softening in areas such as NZ but coming off post loss peaks and some marginal improvements in areas such as Canada.</a:t>
            </a:r>
          </a:p>
          <a:p>
            <a:pPr marL="171450" indent="-171450">
              <a:buFont typeface="Baskerville Cyr LT Std" pitchFamily="18" charset="-52"/>
              <a:buChar char="–"/>
            </a:pPr>
            <a:r>
              <a:rPr lang="en-GB" dirty="0">
                <a:latin typeface="Baskerville Cyr LT Std" pitchFamily="18" charset="-52"/>
              </a:rPr>
              <a:t>US Open Market – Rates under pressure as competition intensifies albeit areas of the portfolio remain adequately priced</a:t>
            </a:r>
          </a:p>
          <a:p>
            <a:pPr marL="171450" indent="-171450">
              <a:buFont typeface="Baskerville Cyr LT Std" pitchFamily="18" charset="-52"/>
              <a:buChar char="–"/>
            </a:pPr>
            <a:r>
              <a:rPr lang="en-GB" dirty="0">
                <a:latin typeface="Baskerville Cyr LT Std" pitchFamily="18" charset="-52"/>
              </a:rPr>
              <a:t>International Open Market – In general rates under pressure other in than in small pockets of loss affected regions such as </a:t>
            </a:r>
            <a:r>
              <a:rPr lang="en-GB" dirty="0" smtClean="0">
                <a:latin typeface="Baskerville Cyr LT Std" pitchFamily="18" charset="-52"/>
              </a:rPr>
              <a:t>Mexico</a:t>
            </a:r>
            <a:endParaRPr lang="en-GB" dirty="0">
              <a:latin typeface="Baskerville Cyr LT Std" pitchFamily="18" charset="-52"/>
            </a:endParaRPr>
          </a:p>
        </p:txBody>
      </p:sp>
    </p:spTree>
    <p:extLst>
      <p:ext uri="{BB962C8B-B14F-4D97-AF65-F5344CB8AC3E}">
        <p14:creationId xmlns:p14="http://schemas.microsoft.com/office/powerpoint/2010/main" val="411350405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latin typeface="Bliss 2 Medium" pitchFamily="50" charset="0"/>
              </a:rPr>
              <a:t>PROPERTY: TERRORISM, POLITICAL VIOLENCE, POLITICAL &amp; SOVEREIGN RISK</a:t>
            </a:r>
            <a:endParaRPr lang="en-GB" dirty="0">
              <a:latin typeface="Bliss 2 Medium" pitchFamily="50" charset="0"/>
            </a:endParaRPr>
          </a:p>
        </p:txBody>
      </p:sp>
      <p:sp>
        <p:nvSpPr>
          <p:cNvPr id="7" name="Content Placeholder 6"/>
          <p:cNvSpPr>
            <a:spLocks noGrp="1"/>
          </p:cNvSpPr>
          <p:nvPr>
            <p:ph sz="half" idx="1"/>
          </p:nvPr>
        </p:nvSpPr>
        <p:spPr>
          <a:xfrm>
            <a:off x="695400" y="2996954"/>
            <a:ext cx="6408712" cy="3129211"/>
          </a:xfrm>
        </p:spPr>
        <p:txBody>
          <a:bodyPr>
            <a:normAutofit/>
          </a:bodyPr>
          <a:lstStyle/>
          <a:p>
            <a:r>
              <a:rPr lang="en-GB" sz="1500" dirty="0">
                <a:solidFill>
                  <a:schemeClr val="accent1"/>
                </a:solidFill>
              </a:rPr>
              <a:t>LANCASHIRE GROUP APPROACH</a:t>
            </a:r>
          </a:p>
          <a:p>
            <a:pPr lvl="2"/>
            <a:r>
              <a:rPr lang="en-GB" sz="1400" dirty="0">
                <a:latin typeface="+mj-lt"/>
              </a:rPr>
              <a:t>LANCASHIRE UK (LUK)</a:t>
            </a:r>
          </a:p>
          <a:p>
            <a:pPr lvl="3"/>
            <a:r>
              <a:rPr lang="en-GB" dirty="0">
                <a:latin typeface="Baskerville Cyr LT Std" pitchFamily="18" charset="-52"/>
              </a:rPr>
              <a:t>Terrorism &amp; PV – Market leader with a large portfolio  of core clients with a preference for excess of loss position avoiding attrition and often writing ‘private’ layers</a:t>
            </a:r>
          </a:p>
          <a:p>
            <a:pPr lvl="3"/>
            <a:r>
              <a:rPr lang="en-GB" dirty="0">
                <a:latin typeface="Baskerville Cyr LT Std" pitchFamily="18" charset="-52"/>
              </a:rPr>
              <a:t>Political &amp; Sovereign Risk – Market leader with selective risk appetite not restricted by certain Lloyd’s parameters providing a competitive edge</a:t>
            </a:r>
          </a:p>
          <a:p>
            <a:pPr lvl="3"/>
            <a:endParaRPr lang="en-GB" dirty="0">
              <a:latin typeface="Baskerville Cyr LT Std" pitchFamily="18" charset="-52"/>
            </a:endParaRPr>
          </a:p>
          <a:p>
            <a:pPr lvl="2"/>
            <a:r>
              <a:rPr lang="en-GB" sz="1400" dirty="0">
                <a:latin typeface="+mj-lt"/>
              </a:rPr>
              <a:t>CATHEDRAL SYNDICATE 3010</a:t>
            </a:r>
          </a:p>
          <a:p>
            <a:pPr lvl="3"/>
            <a:r>
              <a:rPr lang="en-GB" dirty="0">
                <a:latin typeface="Baskerville Cyr LT Std" pitchFamily="18" charset="-52"/>
              </a:rPr>
              <a:t>Terrorism &amp; PV – Portfolio leveraged from the large Lancashire portfolio with addition share on existing business, including expanding those ‘private’ layers plus additional business via broader Lloyd’s licensing and ‘passing trade’</a:t>
            </a:r>
          </a:p>
        </p:txBody>
      </p:sp>
      <p:sp>
        <p:nvSpPr>
          <p:cNvPr id="9" name="Text Placeholder 8"/>
          <p:cNvSpPr>
            <a:spLocks noGrp="1"/>
          </p:cNvSpPr>
          <p:nvPr>
            <p:ph type="body" sz="quarter" idx="13"/>
          </p:nvPr>
        </p:nvSpPr>
        <p:spPr>
          <a:xfrm>
            <a:off x="695401" y="1340768"/>
            <a:ext cx="9504290" cy="1512168"/>
          </a:xfrm>
        </p:spPr>
        <p:txBody>
          <a:bodyPr/>
          <a:lstStyle/>
          <a:p>
            <a:pPr marL="0" lvl="1" indent="0">
              <a:lnSpc>
                <a:spcPct val="70000"/>
              </a:lnSpc>
              <a:buClrTx/>
              <a:buNone/>
            </a:pPr>
            <a:r>
              <a:rPr lang="en-GB" dirty="0">
                <a:solidFill>
                  <a:schemeClr val="accent1"/>
                </a:solidFill>
                <a:latin typeface="+mj-lt"/>
              </a:rPr>
              <a:t>MARKET OUTLOOK</a:t>
            </a:r>
          </a:p>
          <a:p>
            <a:pPr marL="171450" indent="-171450">
              <a:buFont typeface="Baskerville Cyr LT Std" pitchFamily="18" charset="-52"/>
              <a:buChar char="–"/>
            </a:pPr>
            <a:r>
              <a:rPr lang="en-GB" dirty="0">
                <a:latin typeface="Baskerville Cyr LT Std" pitchFamily="18" charset="-52"/>
              </a:rPr>
              <a:t>Terrorism &amp; Political Violence (PV) – Increased competition softening rates but reductions remain manageable. Some areas of the world capacity constrained for PV which helps maintain market discipline is these regions. Demand for the product remains and new business flow is strong. Political uncertainty and uptick in global invest fuels demand for the product</a:t>
            </a:r>
          </a:p>
          <a:p>
            <a:pPr marL="171450" indent="-171450">
              <a:buFont typeface="Baskerville Cyr LT Std" pitchFamily="18" charset="-52"/>
              <a:buChar char="–"/>
            </a:pPr>
            <a:r>
              <a:rPr lang="en-GB" dirty="0">
                <a:latin typeface="Baskerville Cyr LT Std" pitchFamily="18" charset="-52"/>
              </a:rPr>
              <a:t>Political &amp; Sovereign Risk – Relatively stable pricing environment with strong demand in regions such as Asia and Africa. Global unrest drives demand as does economic </a:t>
            </a:r>
            <a:r>
              <a:rPr lang="en-GB" dirty="0" smtClean="0">
                <a:latin typeface="Baskerville Cyr LT Std" pitchFamily="18" charset="-52"/>
              </a:rPr>
              <a:t>recovery</a:t>
            </a:r>
            <a:endParaRPr lang="en-GB" dirty="0">
              <a:latin typeface="Baskerville Cyr LT Std" pitchFamily="18" charset="-52"/>
            </a:endParaRPr>
          </a:p>
        </p:txBody>
      </p:sp>
      <p:graphicFrame>
        <p:nvGraphicFramePr>
          <p:cNvPr id="10" name="Content Placeholder 7"/>
          <p:cNvGraphicFramePr>
            <a:graphicFrameLocks/>
          </p:cNvGraphicFramePr>
          <p:nvPr>
            <p:extLst>
              <p:ext uri="{D42A27DB-BD31-4B8C-83A1-F6EECF244321}">
                <p14:modId xmlns:p14="http://schemas.microsoft.com/office/powerpoint/2010/main" val="854913405"/>
              </p:ext>
            </p:extLst>
          </p:nvPr>
        </p:nvGraphicFramePr>
        <p:xfrm>
          <a:off x="7320136" y="3212976"/>
          <a:ext cx="3960433" cy="1292471"/>
        </p:xfrm>
        <a:graphic>
          <a:graphicData uri="http://schemas.openxmlformats.org/drawingml/2006/table">
            <a:tbl>
              <a:tblPr firstRow="1" bandRow="1">
                <a:tableStyleId>{2D5ABB26-0587-4C30-8999-92F81FD0307C}</a:tableStyleId>
              </a:tblPr>
              <a:tblGrid>
                <a:gridCol w="747253"/>
                <a:gridCol w="321318"/>
                <a:gridCol w="321318"/>
                <a:gridCol w="321318"/>
                <a:gridCol w="321318"/>
                <a:gridCol w="321318"/>
                <a:gridCol w="321318"/>
                <a:gridCol w="321318"/>
                <a:gridCol w="321318"/>
                <a:gridCol w="321318"/>
                <a:gridCol w="321318"/>
              </a:tblGrid>
              <a:tr h="254880">
                <a:tc gridSpan="5">
                  <a:txBody>
                    <a:bodyPr/>
                    <a:lstStyle/>
                    <a:p>
                      <a:r>
                        <a:rPr lang="en-GB" sz="1200" dirty="0" smtClean="0">
                          <a:solidFill>
                            <a:schemeClr val="tx1"/>
                          </a:solidFill>
                          <a:latin typeface="Bliss 2 Regular" pitchFamily="50" charset="0"/>
                        </a:rPr>
                        <a:t>LUK STATISTICS</a:t>
                      </a:r>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315840">
                <a:tc>
                  <a:txBody>
                    <a:bodyPr/>
                    <a:lstStyle/>
                    <a:p>
                      <a:r>
                        <a:rPr lang="en-GB" sz="800" kern="1200" dirty="0" smtClean="0">
                          <a:ln>
                            <a:noFill/>
                          </a:ln>
                          <a:solidFill>
                            <a:schemeClr val="accent1"/>
                          </a:solidFill>
                          <a:latin typeface="Bliss 2 Regular" pitchFamily="50" charset="0"/>
                          <a:ea typeface="+mn-ea"/>
                          <a:cs typeface="+mn-cs"/>
                        </a:rPr>
                        <a:t>TERRORISM</a:t>
                      </a:r>
                      <a:endParaRPr lang="en-GB" sz="800" kern="12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2006</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2007</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2008</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2009</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2010</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2011</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2012</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2013</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YTD 2014</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ITD</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53603">
                <a:tc>
                  <a:txBody>
                    <a:bodyPr/>
                    <a:lstStyle/>
                    <a:p>
                      <a:pPr algn="l" rtl="0" fontAlgn="ctr"/>
                      <a:r>
                        <a:rPr lang="en-US" sz="800" kern="1200" dirty="0" smtClean="0">
                          <a:ln>
                            <a:noFill/>
                          </a:ln>
                          <a:solidFill>
                            <a:schemeClr val="tx1"/>
                          </a:solidFill>
                          <a:latin typeface="Bliss 2 Regular" pitchFamily="50" charset="0"/>
                          <a:ea typeface="+mn-ea"/>
                          <a:cs typeface="+mn-cs"/>
                        </a:rPr>
                        <a:t>CUMULATIVE RPI</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86</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71</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66</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60</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57</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55 </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kern="1200" dirty="0" smtClean="0">
                          <a:ln>
                            <a:noFill/>
                          </a:ln>
                          <a:solidFill>
                            <a:schemeClr val="tx1"/>
                          </a:solidFill>
                          <a:latin typeface="Bliss 2 Regular" pitchFamily="50" charset="0"/>
                          <a:ea typeface="+mn-ea"/>
                          <a:cs typeface="+mn-cs"/>
                        </a:rPr>
                        <a:t>52</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b="1" kern="1200" dirty="0" smtClean="0">
                          <a:ln>
                            <a:noFill/>
                          </a:ln>
                          <a:solidFill>
                            <a:schemeClr val="tx1"/>
                          </a:solidFill>
                          <a:latin typeface="Bliss 2 Regular" pitchFamily="50" charset="0"/>
                          <a:ea typeface="+mn-ea"/>
                          <a:cs typeface="+mn-cs"/>
                        </a:rPr>
                        <a:t>48</a:t>
                      </a:r>
                      <a:endParaRPr lang="en-US" sz="800" b="1"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l" rtl="0" fontAlgn="ctr"/>
                      <a:r>
                        <a:rPr lang="en-US" sz="800" b="1" kern="1200" dirty="0" smtClean="0">
                          <a:ln>
                            <a:noFill/>
                          </a:ln>
                          <a:solidFill>
                            <a:schemeClr val="tx1"/>
                          </a:solidFill>
                          <a:latin typeface="Bliss 2 Regular" pitchFamily="50" charset="0"/>
                          <a:ea typeface="+mn-ea"/>
                          <a:cs typeface="+mn-cs"/>
                        </a:rPr>
                        <a:t>N/A</a:t>
                      </a:r>
                      <a:endParaRPr lang="en-US" sz="800" b="1"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53603">
                <a:tc>
                  <a:txBody>
                    <a:bodyPr/>
                    <a:lstStyle/>
                    <a:p>
                      <a:pPr algn="l" rtl="0" fontAlgn="ctr"/>
                      <a:r>
                        <a:rPr lang="en-US" sz="800" kern="1200" dirty="0" smtClean="0">
                          <a:ln>
                            <a:noFill/>
                          </a:ln>
                          <a:solidFill>
                            <a:schemeClr val="tx1"/>
                          </a:solidFill>
                          <a:latin typeface="Bliss 2 Regular" pitchFamily="50" charset="0"/>
                          <a:ea typeface="+mn-ea"/>
                          <a:cs typeface="+mn-cs"/>
                        </a:rPr>
                        <a:t>COMBINED RATIO (%)</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22.4</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16.7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27.3</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13.7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24.0</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4.3</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10.9</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13.0</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14.2</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800" b="1" kern="1200" dirty="0" smtClean="0">
                          <a:ln>
                            <a:noFill/>
                          </a:ln>
                          <a:solidFill>
                            <a:schemeClr val="tx1"/>
                          </a:solidFill>
                          <a:latin typeface="Bliss 2 Regular" pitchFamily="50" charset="0"/>
                          <a:ea typeface="+mn-ea"/>
                          <a:cs typeface="+mn-cs"/>
                        </a:rPr>
                        <a:t>15.4</a:t>
                      </a: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14545">
                <a:tc>
                  <a:txBody>
                    <a:bodyPr/>
                    <a:lstStyle/>
                    <a:p>
                      <a:pPr algn="l" rtl="0" fontAlgn="ctr"/>
                      <a:r>
                        <a:rPr lang="en-US" sz="800" kern="1200" dirty="0" smtClean="0">
                          <a:ln>
                            <a:noFill/>
                          </a:ln>
                          <a:solidFill>
                            <a:schemeClr val="tx1"/>
                          </a:solidFill>
                          <a:latin typeface="Bliss 2 Regular" pitchFamily="50" charset="0"/>
                          <a:ea typeface="+mn-ea"/>
                          <a:cs typeface="+mn-cs"/>
                        </a:rPr>
                        <a:t>GWP ($M)</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18.9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56.6</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75.5</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69.1</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77.8</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68.4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62.9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67.8</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40.0</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537.0</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3753039827"/>
              </p:ext>
            </p:extLst>
          </p:nvPr>
        </p:nvGraphicFramePr>
        <p:xfrm>
          <a:off x="7320136" y="4653136"/>
          <a:ext cx="3960433" cy="1160788"/>
        </p:xfrm>
        <a:graphic>
          <a:graphicData uri="http://schemas.openxmlformats.org/drawingml/2006/table">
            <a:tbl>
              <a:tblPr firstRow="1" bandRow="1">
                <a:tableStyleId>{2D5ABB26-0587-4C30-8999-92F81FD0307C}</a:tableStyleId>
              </a:tblPr>
              <a:tblGrid>
                <a:gridCol w="747253"/>
                <a:gridCol w="321318"/>
                <a:gridCol w="321318"/>
                <a:gridCol w="321318"/>
                <a:gridCol w="321318"/>
                <a:gridCol w="321318"/>
                <a:gridCol w="321318"/>
                <a:gridCol w="321318"/>
                <a:gridCol w="321318"/>
                <a:gridCol w="321318"/>
                <a:gridCol w="321318"/>
              </a:tblGrid>
              <a:tr h="254880">
                <a:tc gridSpan="5">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437760">
                <a:tc>
                  <a:txBody>
                    <a:bodyPr/>
                    <a:lstStyle/>
                    <a:p>
                      <a:r>
                        <a:rPr lang="en-GB" sz="800" kern="1200" dirty="0" smtClean="0">
                          <a:ln>
                            <a:noFill/>
                          </a:ln>
                          <a:solidFill>
                            <a:schemeClr val="accent1"/>
                          </a:solidFill>
                          <a:latin typeface="Bliss 2 Regular" pitchFamily="50" charset="0"/>
                          <a:ea typeface="+mn-ea"/>
                          <a:cs typeface="+mn-cs"/>
                        </a:rPr>
                        <a:t>POLITICAL RISK/ SOVEREIGN RISK</a:t>
                      </a: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2006</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2007</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2008</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2009</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2010</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2011</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2012</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2013</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YTD 2014</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ITD</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53603">
                <a:tc>
                  <a:txBody>
                    <a:bodyPr/>
                    <a:lstStyle/>
                    <a:p>
                      <a:pPr algn="l" rtl="0" fontAlgn="ctr"/>
                      <a:r>
                        <a:rPr lang="en-US" sz="800" kern="1200" dirty="0" smtClean="0">
                          <a:ln>
                            <a:noFill/>
                          </a:ln>
                          <a:solidFill>
                            <a:schemeClr val="tx1"/>
                          </a:solidFill>
                          <a:latin typeface="Bliss 2 Regular" pitchFamily="50" charset="0"/>
                          <a:ea typeface="+mn-ea"/>
                          <a:cs typeface="+mn-cs"/>
                        </a:rPr>
                        <a:t>COMBINED RATIO (%)</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58.3</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45.8</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34.6</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21.9</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18.4</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18.6</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20.4</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16.4</a:t>
                      </a:r>
                      <a:endParaRPr lang="en-US" sz="800" b="1"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20.4</a:t>
                      </a:r>
                      <a:endParaRPr lang="en-US" sz="800" b="1"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14545">
                <a:tc>
                  <a:txBody>
                    <a:bodyPr/>
                    <a:lstStyle/>
                    <a:p>
                      <a:pPr algn="l" rtl="0" fontAlgn="ctr"/>
                      <a:r>
                        <a:rPr lang="en-US" sz="800" kern="1200" dirty="0" smtClean="0">
                          <a:ln>
                            <a:noFill/>
                          </a:ln>
                          <a:solidFill>
                            <a:schemeClr val="tx1"/>
                          </a:solidFill>
                          <a:latin typeface="Bliss 2 Regular" pitchFamily="50" charset="0"/>
                          <a:ea typeface="+mn-ea"/>
                          <a:cs typeface="+mn-cs"/>
                        </a:rPr>
                        <a:t>GWP ($M)</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9.4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16.9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28.1</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15.5</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29.1</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20.4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41.1</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66.4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15.2</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242.1</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5283954"/>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latin typeface="Bliss 2 Medium" pitchFamily="50" charset="0"/>
              </a:rPr>
              <a:t>ENERGY</a:t>
            </a:r>
            <a:endParaRPr lang="en-GB" dirty="0">
              <a:latin typeface="Bliss 2 Medium" pitchFamily="50" charset="0"/>
            </a:endParaRPr>
          </a:p>
        </p:txBody>
      </p:sp>
      <p:sp>
        <p:nvSpPr>
          <p:cNvPr id="7" name="Content Placeholder 6"/>
          <p:cNvSpPr>
            <a:spLocks noGrp="1"/>
          </p:cNvSpPr>
          <p:nvPr>
            <p:ph sz="half" idx="1"/>
          </p:nvPr>
        </p:nvSpPr>
        <p:spPr>
          <a:xfrm>
            <a:off x="695400" y="2996954"/>
            <a:ext cx="6336704" cy="3129211"/>
          </a:xfrm>
        </p:spPr>
        <p:txBody>
          <a:bodyPr>
            <a:normAutofit lnSpcReduction="10000"/>
          </a:bodyPr>
          <a:lstStyle/>
          <a:p>
            <a:r>
              <a:rPr lang="en-GB" sz="1500" dirty="0">
                <a:solidFill>
                  <a:schemeClr val="accent1"/>
                </a:solidFill>
              </a:rPr>
              <a:t>LANCASHIRE GROUP APPROACH</a:t>
            </a:r>
          </a:p>
          <a:p>
            <a:pPr lvl="2"/>
            <a:r>
              <a:rPr lang="en-GB" sz="1400" dirty="0">
                <a:latin typeface="+mj-lt"/>
              </a:rPr>
              <a:t>LANCASHIRE UK (LUK)</a:t>
            </a:r>
          </a:p>
          <a:p>
            <a:pPr lvl="3"/>
            <a:r>
              <a:rPr lang="en-GB" dirty="0">
                <a:latin typeface="Baskerville Cyr LT Std" pitchFamily="18" charset="-52"/>
              </a:rPr>
              <a:t>Worldwide Offshore – Core portfolio of clients with strong organic growth. Leader or agreement party status on the majority of major accounts. Mega construction project still stretch market capacity</a:t>
            </a:r>
          </a:p>
          <a:p>
            <a:pPr lvl="3"/>
            <a:r>
              <a:rPr lang="en-GB" dirty="0">
                <a:latin typeface="Baskerville Cyr LT Std" pitchFamily="18" charset="-52"/>
              </a:rPr>
              <a:t>GOM – Preeminent leader for the deep-water GOM wind product</a:t>
            </a:r>
          </a:p>
          <a:p>
            <a:pPr lvl="3"/>
            <a:r>
              <a:rPr lang="en-GB" dirty="0">
                <a:latin typeface="Baskerville Cyr LT Std" pitchFamily="18" charset="-52"/>
              </a:rPr>
              <a:t>Excess Third Party Liabilities – Small portfolio of clients complementing the broader energy portfolio and skewed towards higher layers</a:t>
            </a:r>
          </a:p>
          <a:p>
            <a:pPr lvl="3"/>
            <a:r>
              <a:rPr lang="en-GB" dirty="0">
                <a:latin typeface="Baskerville Cyr LT Std" pitchFamily="18" charset="-52"/>
              </a:rPr>
              <a:t>Direct client relationships overarching broker relationships</a:t>
            </a:r>
          </a:p>
          <a:p>
            <a:pPr lvl="3"/>
            <a:endParaRPr lang="en-GB" dirty="0">
              <a:latin typeface="Baskerville Cyr LT Std" pitchFamily="18" charset="-52"/>
            </a:endParaRPr>
          </a:p>
          <a:p>
            <a:pPr lvl="2"/>
            <a:r>
              <a:rPr lang="en-GB" sz="1400" dirty="0">
                <a:latin typeface="+mj-lt"/>
              </a:rPr>
              <a:t>CATHEDRAL SYNDICATE 3010</a:t>
            </a:r>
          </a:p>
          <a:p>
            <a:pPr lvl="3"/>
            <a:r>
              <a:rPr lang="en-GB" dirty="0">
                <a:latin typeface="Baskerville Cyr LT Std" pitchFamily="18" charset="-52"/>
              </a:rPr>
              <a:t>Additional capacity to support the larger Lancashire portfolio, accessing additional shares on existing portfolio and new business through broader licencing and Lloyd’s ‘passing trade’</a:t>
            </a:r>
          </a:p>
        </p:txBody>
      </p:sp>
      <p:sp>
        <p:nvSpPr>
          <p:cNvPr id="9" name="Text Placeholder 8"/>
          <p:cNvSpPr>
            <a:spLocks noGrp="1"/>
          </p:cNvSpPr>
          <p:nvPr>
            <p:ph type="body" sz="quarter" idx="13"/>
          </p:nvPr>
        </p:nvSpPr>
        <p:spPr>
          <a:xfrm>
            <a:off x="695400" y="980728"/>
            <a:ext cx="9504291" cy="1512168"/>
          </a:xfrm>
        </p:spPr>
        <p:txBody>
          <a:bodyPr/>
          <a:lstStyle/>
          <a:p>
            <a:pPr marL="0" lvl="1" indent="0">
              <a:lnSpc>
                <a:spcPct val="70000"/>
              </a:lnSpc>
              <a:buClrTx/>
              <a:buNone/>
            </a:pPr>
            <a:r>
              <a:rPr lang="en-GB" dirty="0">
                <a:solidFill>
                  <a:schemeClr val="accent1"/>
                </a:solidFill>
                <a:latin typeface="+mj-lt"/>
              </a:rPr>
              <a:t>MARKET OUTLOOK</a:t>
            </a:r>
          </a:p>
          <a:p>
            <a:pPr marL="171450" indent="-171450">
              <a:buFont typeface="Baskerville Cyr LT Std" pitchFamily="18" charset="-52"/>
              <a:buChar char="–"/>
            </a:pPr>
            <a:r>
              <a:rPr lang="en-GB" dirty="0">
                <a:latin typeface="Baskerville Cyr LT Std" pitchFamily="18" charset="-52"/>
              </a:rPr>
              <a:t>Worldwide Offshore – Rating under pressure with circa 10 to 15% reduction for clean business, albeit coming from a very strong base</a:t>
            </a:r>
          </a:p>
          <a:p>
            <a:pPr marL="171450" indent="-171450">
              <a:buFont typeface="Baskerville Cyr LT Std" pitchFamily="18" charset="-52"/>
              <a:buChar char="–"/>
            </a:pPr>
            <a:r>
              <a:rPr lang="en-GB" dirty="0">
                <a:latin typeface="Baskerville Cyr LT Std" pitchFamily="18" charset="-52"/>
              </a:rPr>
              <a:t>Gulf of Mexico (GOM) – Gradual softening of rates in the deep-water market albeit very close to historical highs</a:t>
            </a:r>
          </a:p>
          <a:p>
            <a:pPr marL="171450" indent="-171450">
              <a:buFont typeface="Baskerville Cyr LT Std" pitchFamily="18" charset="-52"/>
              <a:buChar char="–"/>
            </a:pPr>
            <a:r>
              <a:rPr lang="en-GB" dirty="0">
                <a:latin typeface="Baskerville Cyr LT Std" pitchFamily="18" charset="-52"/>
              </a:rPr>
              <a:t>Excess Third Party Liabilities – Broadly flat following 4 years of steady rate rises</a:t>
            </a:r>
          </a:p>
          <a:p>
            <a:pPr marL="171450" indent="-171450">
              <a:buFont typeface="Baskerville Cyr LT Std" pitchFamily="18" charset="-52"/>
              <a:buChar char="–"/>
            </a:pPr>
            <a:r>
              <a:rPr lang="en-GB" dirty="0">
                <a:latin typeface="Baskerville Cyr LT Std" pitchFamily="18" charset="-52"/>
              </a:rPr>
              <a:t>Market capacity at historic highs and outstripping energy industry inflation so absent any significant market losses softening will continue but good underwriting margins remain. Demand remains strong with continued organic growth across the portfolio aiding premium to the market</a:t>
            </a:r>
          </a:p>
        </p:txBody>
      </p:sp>
      <p:graphicFrame>
        <p:nvGraphicFramePr>
          <p:cNvPr id="10" name="Content Placeholder 7"/>
          <p:cNvGraphicFramePr>
            <a:graphicFrameLocks/>
          </p:cNvGraphicFramePr>
          <p:nvPr>
            <p:extLst>
              <p:ext uri="{D42A27DB-BD31-4B8C-83A1-F6EECF244321}">
                <p14:modId xmlns:p14="http://schemas.microsoft.com/office/powerpoint/2010/main" val="2381625268"/>
              </p:ext>
            </p:extLst>
          </p:nvPr>
        </p:nvGraphicFramePr>
        <p:xfrm>
          <a:off x="7320136" y="3212976"/>
          <a:ext cx="3960433" cy="1413915"/>
        </p:xfrm>
        <a:graphic>
          <a:graphicData uri="http://schemas.openxmlformats.org/drawingml/2006/table">
            <a:tbl>
              <a:tblPr firstRow="1" bandRow="1">
                <a:tableStyleId>{2D5ABB26-0587-4C30-8999-92F81FD0307C}</a:tableStyleId>
              </a:tblPr>
              <a:tblGrid>
                <a:gridCol w="747253"/>
                <a:gridCol w="321318"/>
                <a:gridCol w="321318"/>
                <a:gridCol w="321318"/>
                <a:gridCol w="321318"/>
                <a:gridCol w="321318"/>
                <a:gridCol w="321318"/>
                <a:gridCol w="321318"/>
                <a:gridCol w="321318"/>
                <a:gridCol w="321318"/>
                <a:gridCol w="321318"/>
              </a:tblGrid>
              <a:tr h="254880">
                <a:tc gridSpan="5">
                  <a:txBody>
                    <a:bodyPr/>
                    <a:lstStyle/>
                    <a:p>
                      <a:r>
                        <a:rPr lang="en-GB" sz="1200" dirty="0" smtClean="0">
                          <a:solidFill>
                            <a:schemeClr val="tx1"/>
                          </a:solidFill>
                          <a:latin typeface="Bliss 2 Regular" pitchFamily="50" charset="0"/>
                        </a:rPr>
                        <a:t>LUK STATISTICS</a:t>
                      </a:r>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315840">
                <a:tc>
                  <a:txBody>
                    <a:bodyPr/>
                    <a:lstStyle/>
                    <a:p>
                      <a:r>
                        <a:rPr lang="en-GB" sz="800" kern="1200" dirty="0" smtClean="0">
                          <a:ln>
                            <a:noFill/>
                          </a:ln>
                          <a:solidFill>
                            <a:schemeClr val="accent1"/>
                          </a:solidFill>
                          <a:latin typeface="Bliss 2 Regular" pitchFamily="50" charset="0"/>
                          <a:ea typeface="+mn-ea"/>
                          <a:cs typeface="+mn-cs"/>
                        </a:rPr>
                        <a:t>ENERGY</a:t>
                      </a:r>
                      <a:r>
                        <a:rPr lang="en-GB" sz="800" kern="1200" baseline="0" dirty="0" smtClean="0">
                          <a:ln>
                            <a:noFill/>
                          </a:ln>
                          <a:solidFill>
                            <a:schemeClr val="accent1"/>
                          </a:solidFill>
                          <a:latin typeface="Bliss 2 Regular" pitchFamily="50" charset="0"/>
                          <a:ea typeface="+mn-ea"/>
                          <a:cs typeface="+mn-cs"/>
                        </a:rPr>
                        <a:t> GOM</a:t>
                      </a:r>
                      <a:endParaRPr lang="en-GB" sz="800" kern="12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2006</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2007</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2008</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2009</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2010</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2011</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2012</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2013</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YTD 2014</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ITD</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53365">
                <a:tc>
                  <a:txBody>
                    <a:bodyPr/>
                    <a:lstStyle/>
                    <a:p>
                      <a:pPr algn="l" rtl="0" fontAlgn="ctr"/>
                      <a:r>
                        <a:rPr lang="en-US" sz="800" kern="1200" dirty="0" smtClean="0">
                          <a:ln>
                            <a:noFill/>
                          </a:ln>
                          <a:solidFill>
                            <a:schemeClr val="tx1"/>
                          </a:solidFill>
                          <a:latin typeface="Bliss 2 Regular" pitchFamily="50" charset="0"/>
                          <a:ea typeface="+mn-ea"/>
                          <a:cs typeface="+mn-cs"/>
                        </a:rPr>
                        <a:t>CUMULATIVE RPI</a:t>
                      </a:r>
                      <a:endParaRPr lang="en-US" sz="800" kern="1200" dirty="0">
                        <a:ln>
                          <a:noFill/>
                        </a:ln>
                        <a:solidFill>
                          <a:schemeClr val="tx1"/>
                        </a:solidFill>
                        <a:latin typeface="Bliss 2 Regular" pitchFamily="50" charset="0"/>
                        <a:ea typeface="+mn-ea"/>
                        <a:cs typeface="+mn-cs"/>
                      </a:endParaRPr>
                    </a:p>
                  </a:txBody>
                  <a:tcPr marL="857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64</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137</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139</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kern="1200" dirty="0" smtClean="0">
                          <a:ln>
                            <a:noFill/>
                          </a:ln>
                          <a:solidFill>
                            <a:schemeClr val="tx1"/>
                          </a:solidFill>
                          <a:latin typeface="Bliss 2 Regular" pitchFamily="50" charset="0"/>
                          <a:ea typeface="+mn-ea"/>
                          <a:cs typeface="+mn-cs"/>
                        </a:rPr>
                        <a:t>140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kern="1200" dirty="0" smtClean="0">
                          <a:ln>
                            <a:noFill/>
                          </a:ln>
                          <a:solidFill>
                            <a:schemeClr val="tx1"/>
                          </a:solidFill>
                          <a:latin typeface="Bliss 2 Regular" pitchFamily="50" charset="0"/>
                          <a:ea typeface="+mn-ea"/>
                          <a:cs typeface="+mn-cs"/>
                        </a:rPr>
                        <a:t>140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kern="1200" dirty="0" smtClean="0">
                          <a:ln>
                            <a:noFill/>
                          </a:ln>
                          <a:solidFill>
                            <a:schemeClr val="tx1"/>
                          </a:solidFill>
                          <a:latin typeface="Bliss 2 Regular" pitchFamily="50" charset="0"/>
                          <a:ea typeface="+mn-ea"/>
                          <a:cs typeface="+mn-cs"/>
                        </a:rPr>
                        <a:t>136</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b="1" kern="1200" dirty="0" smtClean="0">
                          <a:ln>
                            <a:noFill/>
                          </a:ln>
                          <a:solidFill>
                            <a:schemeClr val="tx1"/>
                          </a:solidFill>
                          <a:latin typeface="Bliss 2 Regular" pitchFamily="50" charset="0"/>
                          <a:ea typeface="+mn-ea"/>
                          <a:cs typeface="+mn-cs"/>
                        </a:rPr>
                        <a:t>125</a:t>
                      </a:r>
                      <a:endParaRPr lang="en-US" sz="800" b="1"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b="1" kern="1200" dirty="0" smtClean="0">
                          <a:ln>
                            <a:noFill/>
                          </a:ln>
                          <a:solidFill>
                            <a:schemeClr val="tx1"/>
                          </a:solidFill>
                          <a:latin typeface="Bliss 2 Regular" pitchFamily="50" charset="0"/>
                          <a:ea typeface="+mn-ea"/>
                          <a:cs typeface="+mn-cs"/>
                        </a:rPr>
                        <a:t>N/A</a:t>
                      </a:r>
                      <a:endParaRPr lang="en-US" sz="800" b="1"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75285">
                <a:tc>
                  <a:txBody>
                    <a:bodyPr/>
                    <a:lstStyle/>
                    <a:p>
                      <a:pPr algn="l" rtl="0" fontAlgn="ctr"/>
                      <a:r>
                        <a:rPr lang="en-US" sz="800" kern="1200" dirty="0" smtClean="0">
                          <a:ln>
                            <a:noFill/>
                          </a:ln>
                          <a:solidFill>
                            <a:schemeClr val="tx1"/>
                          </a:solidFill>
                          <a:latin typeface="Bliss 2 Regular" pitchFamily="50" charset="0"/>
                          <a:ea typeface="+mn-ea"/>
                          <a:cs typeface="+mn-cs"/>
                        </a:rPr>
                        <a:t>COMBINED RATIO EXCL. G&amp;A (%)</a:t>
                      </a:r>
                      <a:endParaRPr lang="en-US" sz="800" kern="1200" dirty="0">
                        <a:ln>
                          <a:noFill/>
                        </a:ln>
                        <a:solidFill>
                          <a:schemeClr val="tx1"/>
                        </a:solidFill>
                        <a:latin typeface="Bliss 2 Regular" pitchFamily="50" charset="0"/>
                        <a:ea typeface="+mn-ea"/>
                        <a:cs typeface="+mn-cs"/>
                      </a:endParaRPr>
                    </a:p>
                  </a:txBody>
                  <a:tcPr marL="85725" marR="9525"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27.5</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30.1</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210.7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64.6</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(8.7)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(19.2)</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(9.7)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21.4</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b="1" kern="1200" dirty="0" smtClean="0">
                          <a:ln>
                            <a:noFill/>
                          </a:ln>
                          <a:solidFill>
                            <a:schemeClr val="tx1"/>
                          </a:solidFill>
                          <a:latin typeface="Bliss 2 Regular" pitchFamily="50" charset="0"/>
                          <a:ea typeface="+mn-ea"/>
                          <a:cs typeface="+mn-cs"/>
                        </a:rPr>
                        <a:t>9.7</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b="1" kern="1200" dirty="0" smtClean="0">
                          <a:ln>
                            <a:noFill/>
                          </a:ln>
                          <a:solidFill>
                            <a:schemeClr val="tx1"/>
                          </a:solidFill>
                          <a:latin typeface="Bliss 2 Regular" pitchFamily="50" charset="0"/>
                          <a:ea typeface="+mn-ea"/>
                          <a:cs typeface="+mn-cs"/>
                        </a:rPr>
                        <a:t>45.1</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14545">
                <a:tc>
                  <a:txBody>
                    <a:bodyPr/>
                    <a:lstStyle/>
                    <a:p>
                      <a:pPr algn="l" rtl="0" fontAlgn="ctr"/>
                      <a:r>
                        <a:rPr lang="en-US" sz="800" kern="1200" dirty="0" smtClean="0">
                          <a:ln>
                            <a:noFill/>
                          </a:ln>
                          <a:solidFill>
                            <a:schemeClr val="tx1"/>
                          </a:solidFill>
                          <a:latin typeface="Bliss 2 Regular" pitchFamily="50" charset="0"/>
                          <a:ea typeface="+mn-ea"/>
                          <a:cs typeface="+mn-cs"/>
                        </a:rPr>
                        <a:t>GWP ($M)</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171.8</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157.5</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74.3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53.8</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87.4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60.7</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65.5</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34.4</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74.9</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780.3</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graphicFrame>
        <p:nvGraphicFramePr>
          <p:cNvPr id="6" name="Content Placeholder 7"/>
          <p:cNvGraphicFramePr>
            <a:graphicFrameLocks/>
          </p:cNvGraphicFramePr>
          <p:nvPr>
            <p:extLst>
              <p:ext uri="{D42A27DB-BD31-4B8C-83A1-F6EECF244321}">
                <p14:modId xmlns:p14="http://schemas.microsoft.com/office/powerpoint/2010/main" val="990397623"/>
              </p:ext>
            </p:extLst>
          </p:nvPr>
        </p:nvGraphicFramePr>
        <p:xfrm>
          <a:off x="7320136" y="4653136"/>
          <a:ext cx="3960433" cy="1413915"/>
        </p:xfrm>
        <a:graphic>
          <a:graphicData uri="http://schemas.openxmlformats.org/drawingml/2006/table">
            <a:tbl>
              <a:tblPr firstRow="1" bandRow="1">
                <a:tableStyleId>{2D5ABB26-0587-4C30-8999-92F81FD0307C}</a:tableStyleId>
              </a:tblPr>
              <a:tblGrid>
                <a:gridCol w="747253"/>
                <a:gridCol w="321318"/>
                <a:gridCol w="321318"/>
                <a:gridCol w="321318"/>
                <a:gridCol w="321318"/>
                <a:gridCol w="321318"/>
                <a:gridCol w="321318"/>
                <a:gridCol w="321318"/>
                <a:gridCol w="321318"/>
                <a:gridCol w="321318"/>
                <a:gridCol w="321318"/>
              </a:tblGrid>
              <a:tr h="254880">
                <a:tc gridSpan="5">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315840">
                <a:tc>
                  <a:txBody>
                    <a:bodyPr/>
                    <a:lstStyle/>
                    <a:p>
                      <a:r>
                        <a:rPr lang="en-GB" sz="800" kern="1200" dirty="0" smtClean="0">
                          <a:ln>
                            <a:noFill/>
                          </a:ln>
                          <a:solidFill>
                            <a:schemeClr val="accent1"/>
                          </a:solidFill>
                          <a:latin typeface="Bliss 2 Regular" pitchFamily="50" charset="0"/>
                          <a:ea typeface="+mn-ea"/>
                          <a:cs typeface="+mn-cs"/>
                        </a:rPr>
                        <a:t>ENERGY WW OFFSHORE</a:t>
                      </a: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2006</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2007</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2008</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2009</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2010</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2011</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2012</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2013</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YTD 2014</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ITD</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53365">
                <a:tc>
                  <a:txBody>
                    <a:bodyPr/>
                    <a:lstStyle/>
                    <a:p>
                      <a:pPr algn="l" rtl="0" fontAlgn="ctr"/>
                      <a:r>
                        <a:rPr lang="en-US" sz="800" kern="1200" dirty="0" smtClean="0">
                          <a:ln>
                            <a:noFill/>
                          </a:ln>
                          <a:solidFill>
                            <a:schemeClr val="tx1"/>
                          </a:solidFill>
                          <a:latin typeface="Bliss 2 Regular" pitchFamily="50" charset="0"/>
                          <a:ea typeface="+mn-ea"/>
                          <a:cs typeface="+mn-cs"/>
                        </a:rPr>
                        <a:t>CUMULATIVE RPI</a:t>
                      </a:r>
                      <a:endParaRPr lang="en-US" sz="800" kern="1200" dirty="0">
                        <a:ln>
                          <a:noFill/>
                        </a:ln>
                        <a:solidFill>
                          <a:schemeClr val="tx1"/>
                        </a:solidFill>
                        <a:latin typeface="Bliss 2 Regular" pitchFamily="50" charset="0"/>
                        <a:ea typeface="+mn-ea"/>
                        <a:cs typeface="+mn-cs"/>
                      </a:endParaRPr>
                    </a:p>
                  </a:txBody>
                  <a:tcPr marL="857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68</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84</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88</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kern="1200" dirty="0" smtClean="0">
                          <a:ln>
                            <a:noFill/>
                          </a:ln>
                          <a:solidFill>
                            <a:schemeClr val="tx1"/>
                          </a:solidFill>
                          <a:latin typeface="Bliss 2 Regular" pitchFamily="50" charset="0"/>
                          <a:ea typeface="+mn-ea"/>
                          <a:cs typeface="+mn-cs"/>
                        </a:rPr>
                        <a:t>97</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kern="1200" dirty="0" smtClean="0">
                          <a:ln>
                            <a:noFill/>
                          </a:ln>
                          <a:solidFill>
                            <a:schemeClr val="tx1"/>
                          </a:solidFill>
                          <a:latin typeface="Bliss 2 Regular" pitchFamily="50" charset="0"/>
                          <a:ea typeface="+mn-ea"/>
                          <a:cs typeface="+mn-cs"/>
                        </a:rPr>
                        <a:t>97</a:t>
                      </a:r>
                      <a:endParaRPr lang="en-US" sz="800"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b="1" kern="1200" dirty="0" smtClean="0">
                          <a:ln>
                            <a:noFill/>
                          </a:ln>
                          <a:solidFill>
                            <a:schemeClr val="tx1"/>
                          </a:solidFill>
                          <a:latin typeface="Bliss 2 Regular" pitchFamily="50" charset="0"/>
                          <a:ea typeface="+mn-ea"/>
                          <a:cs typeface="+mn-cs"/>
                        </a:rPr>
                        <a:t>90</a:t>
                      </a:r>
                      <a:endParaRPr lang="en-US" sz="800" b="1"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ctr"/>
                      <a:r>
                        <a:rPr lang="en-US" sz="800" b="1" kern="1200" dirty="0" smtClean="0">
                          <a:ln>
                            <a:noFill/>
                          </a:ln>
                          <a:solidFill>
                            <a:schemeClr val="tx1"/>
                          </a:solidFill>
                          <a:latin typeface="Bliss 2 Regular" pitchFamily="50" charset="0"/>
                          <a:ea typeface="+mn-ea"/>
                          <a:cs typeface="+mn-cs"/>
                        </a:rPr>
                        <a:t>N/A</a:t>
                      </a:r>
                      <a:endParaRPr lang="en-US" sz="800" b="1" kern="1200" dirty="0">
                        <a:ln>
                          <a:noFill/>
                        </a:ln>
                        <a:solidFill>
                          <a:schemeClr val="tx1"/>
                        </a:solidFill>
                        <a:latin typeface="Bliss 2 Regular" pitchFamily="50" charset="0"/>
                        <a:ea typeface="+mn-ea"/>
                        <a:cs typeface="+mn-cs"/>
                      </a:endParaRPr>
                    </a:p>
                  </a:txBody>
                  <a:tcPr marL="9525" marR="9525" marT="9525"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375285">
                <a:tc>
                  <a:txBody>
                    <a:bodyPr/>
                    <a:lstStyle/>
                    <a:p>
                      <a:pPr algn="l" rtl="0" fontAlgn="ctr"/>
                      <a:r>
                        <a:rPr lang="en-US" sz="800" kern="1200" dirty="0" smtClean="0">
                          <a:ln>
                            <a:noFill/>
                          </a:ln>
                          <a:solidFill>
                            <a:schemeClr val="tx1"/>
                          </a:solidFill>
                          <a:latin typeface="Bliss 2 Regular" pitchFamily="50" charset="0"/>
                          <a:ea typeface="+mn-ea"/>
                          <a:cs typeface="+mn-cs"/>
                        </a:rPr>
                        <a:t>COMBINED RATIO EXCL. G&amp;A</a:t>
                      </a:r>
                      <a:endParaRPr lang="en-US" sz="800" kern="1200" dirty="0">
                        <a:ln>
                          <a:noFill/>
                        </a:ln>
                        <a:solidFill>
                          <a:schemeClr val="tx1"/>
                        </a:solidFill>
                        <a:latin typeface="Bliss 2 Regular" pitchFamily="50" charset="0"/>
                        <a:ea typeface="+mn-ea"/>
                        <a:cs typeface="+mn-cs"/>
                      </a:endParaRPr>
                    </a:p>
                  </a:txBody>
                  <a:tcPr marL="85725" marR="9525"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38.9</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39.4</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68.1</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93.0</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78.0</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70.7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41.3</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85.8</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b="1" kern="1200" dirty="0" smtClean="0">
                          <a:ln>
                            <a:noFill/>
                          </a:ln>
                          <a:solidFill>
                            <a:schemeClr val="tx1"/>
                          </a:solidFill>
                          <a:latin typeface="Bliss 2 Regular" pitchFamily="50" charset="0"/>
                          <a:ea typeface="+mn-ea"/>
                          <a:cs typeface="+mn-cs"/>
                        </a:rPr>
                        <a:t>106.3</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b="1" kern="1200" dirty="0" smtClean="0">
                          <a:ln>
                            <a:noFill/>
                          </a:ln>
                          <a:solidFill>
                            <a:schemeClr val="tx1"/>
                          </a:solidFill>
                          <a:latin typeface="Bliss 2 Regular" pitchFamily="50" charset="0"/>
                          <a:ea typeface="+mn-ea"/>
                          <a:cs typeface="+mn-cs"/>
                        </a:rPr>
                        <a:t>70.5</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14545">
                <a:tc>
                  <a:txBody>
                    <a:bodyPr/>
                    <a:lstStyle/>
                    <a:p>
                      <a:pPr algn="l" rtl="0" fontAlgn="ctr"/>
                      <a:r>
                        <a:rPr lang="en-US" sz="800" kern="1200" dirty="0" smtClean="0">
                          <a:ln>
                            <a:noFill/>
                          </a:ln>
                          <a:solidFill>
                            <a:schemeClr val="tx1"/>
                          </a:solidFill>
                          <a:latin typeface="Bliss 2 Regular" pitchFamily="50" charset="0"/>
                          <a:ea typeface="+mn-ea"/>
                          <a:cs typeface="+mn-cs"/>
                        </a:rPr>
                        <a:t>GWP ($M)</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42.3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72.7</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76.3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100.6</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123.1</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140.3</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148.9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149.2</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86.2</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939.6</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5949633"/>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623392" y="476672"/>
            <a:ext cx="8229600" cy="1080120"/>
          </a:xfrm>
        </p:spPr>
        <p:txBody>
          <a:bodyPr>
            <a:normAutofit/>
          </a:bodyPr>
          <a:lstStyle/>
          <a:p>
            <a:r>
              <a:rPr lang="en-GB" dirty="0" smtClean="0">
                <a:latin typeface="Bliss 2 Medium" pitchFamily="50" charset="0"/>
              </a:rPr>
              <a:t>AVIATION &amp; SATELLITE</a:t>
            </a:r>
            <a:r>
              <a:rPr lang="en-GB" dirty="0">
                <a:latin typeface="Bliss 2 Medium" pitchFamily="50" charset="0"/>
              </a:rPr>
              <a:t/>
            </a:r>
            <a:br>
              <a:rPr lang="en-GB" dirty="0">
                <a:latin typeface="Bliss 2 Medium" pitchFamily="50" charset="0"/>
              </a:rPr>
            </a:br>
            <a:endParaRPr lang="en-GB" dirty="0">
              <a:latin typeface="Bliss 2 Medium" pitchFamily="50" charset="0"/>
            </a:endParaRPr>
          </a:p>
        </p:txBody>
      </p:sp>
      <p:sp>
        <p:nvSpPr>
          <p:cNvPr id="12" name="Content Placeholder 6"/>
          <p:cNvSpPr>
            <a:spLocks noGrp="1"/>
          </p:cNvSpPr>
          <p:nvPr>
            <p:ph sz="half" idx="1"/>
          </p:nvPr>
        </p:nvSpPr>
        <p:spPr>
          <a:xfrm>
            <a:off x="695400" y="2996954"/>
            <a:ext cx="6336704" cy="3129211"/>
          </a:xfrm>
        </p:spPr>
        <p:txBody>
          <a:bodyPr>
            <a:normAutofit lnSpcReduction="10000"/>
          </a:bodyPr>
          <a:lstStyle/>
          <a:p>
            <a:r>
              <a:rPr lang="en-GB" sz="1500" dirty="0">
                <a:solidFill>
                  <a:schemeClr val="accent1"/>
                </a:solidFill>
              </a:rPr>
              <a:t>LANCASHIRE GROUP APPROACH</a:t>
            </a:r>
          </a:p>
          <a:p>
            <a:pPr lvl="2"/>
            <a:r>
              <a:rPr lang="en-GB" sz="1400" dirty="0">
                <a:latin typeface="+mj-lt"/>
              </a:rPr>
              <a:t>LANCASHIRE UK (LUK)</a:t>
            </a:r>
          </a:p>
          <a:p>
            <a:pPr lvl="3"/>
            <a:r>
              <a:rPr lang="en-GB" dirty="0">
                <a:latin typeface="Baskerville Cyr LT Std" pitchFamily="18" charset="-52"/>
              </a:rPr>
              <a:t>AV52 – Established market leader with significant capacity writing excess layers</a:t>
            </a:r>
          </a:p>
          <a:p>
            <a:pPr lvl="3"/>
            <a:r>
              <a:rPr lang="en-GB" dirty="0">
                <a:latin typeface="Baskerville Cyr LT Std" pitchFamily="18" charset="-52"/>
              </a:rPr>
              <a:t>Satellite – Follow market writing modest lines on open market placements for both launch and in-orbit </a:t>
            </a:r>
            <a:r>
              <a:rPr lang="en-GB" dirty="0" smtClean="0">
                <a:latin typeface="Baskerville Cyr LT Std" pitchFamily="18" charset="-52"/>
              </a:rPr>
              <a:t>risks</a:t>
            </a:r>
            <a:endParaRPr lang="en-GB" dirty="0">
              <a:latin typeface="Baskerville Cyr LT Std" pitchFamily="18" charset="-52"/>
            </a:endParaRPr>
          </a:p>
          <a:p>
            <a:pPr lvl="2"/>
            <a:r>
              <a:rPr lang="en-GB" sz="1400" dirty="0">
                <a:latin typeface="+mj-lt"/>
              </a:rPr>
              <a:t>CATHEDRAL SYNDICATE 2010 &amp; 3010</a:t>
            </a:r>
          </a:p>
          <a:p>
            <a:pPr lvl="3"/>
            <a:r>
              <a:rPr lang="en-GB" dirty="0">
                <a:latin typeface="Baskerville Cyr LT Std" pitchFamily="18" charset="-52"/>
              </a:rPr>
              <a:t>Aviation Reinsurance  (2010) – Established market leader with a portfolio of proportional, general aviation XL and aviation war</a:t>
            </a:r>
          </a:p>
          <a:p>
            <a:pPr lvl="3"/>
            <a:r>
              <a:rPr lang="en-GB" dirty="0">
                <a:latin typeface="Baskerville Cyr LT Std" pitchFamily="18" charset="-52"/>
              </a:rPr>
              <a:t>Satellite (2010) – Provide capacity to market consortium SATEC</a:t>
            </a:r>
          </a:p>
          <a:p>
            <a:pPr lvl="3"/>
            <a:r>
              <a:rPr lang="en-GB" dirty="0">
                <a:latin typeface="Baskerville Cyr LT Std" pitchFamily="18" charset="-52"/>
              </a:rPr>
              <a:t>Aviation War (3010) – New team are the market leaders for all open market war business in London. Backed by a consortium earning over rider and profit commissions.</a:t>
            </a:r>
          </a:p>
          <a:p>
            <a:pPr lvl="3"/>
            <a:r>
              <a:rPr lang="en-GB" dirty="0">
                <a:latin typeface="Baskerville Cyr LT Std" pitchFamily="18" charset="-52"/>
              </a:rPr>
              <a:t>General Aviation (3010) – Market leader for small niche areas of the aviation Hull &amp; Liability market with risks such as helicopters and private jets </a:t>
            </a:r>
          </a:p>
        </p:txBody>
      </p:sp>
      <p:sp>
        <p:nvSpPr>
          <p:cNvPr id="13" name="Text Placeholder 8"/>
          <p:cNvSpPr>
            <a:spLocks noGrp="1"/>
          </p:cNvSpPr>
          <p:nvPr>
            <p:ph type="body" sz="quarter" idx="13"/>
          </p:nvPr>
        </p:nvSpPr>
        <p:spPr>
          <a:xfrm>
            <a:off x="695399" y="908720"/>
            <a:ext cx="9504291" cy="1944216"/>
          </a:xfrm>
        </p:spPr>
        <p:txBody>
          <a:bodyPr/>
          <a:lstStyle/>
          <a:p>
            <a:pPr marL="0" lvl="1" indent="0">
              <a:lnSpc>
                <a:spcPct val="70000"/>
              </a:lnSpc>
              <a:buClrTx/>
              <a:buNone/>
            </a:pPr>
            <a:r>
              <a:rPr lang="en-GB" dirty="0">
                <a:solidFill>
                  <a:schemeClr val="accent1"/>
                </a:solidFill>
                <a:latin typeface="+mj-lt"/>
              </a:rPr>
              <a:t>MARKET OUTLOOK</a:t>
            </a:r>
          </a:p>
          <a:p>
            <a:pPr marL="171450" indent="-171450">
              <a:buFont typeface="Baskerville Cyr LT Std" pitchFamily="18" charset="-52"/>
              <a:buChar char="–"/>
            </a:pPr>
            <a:r>
              <a:rPr lang="en-GB" sz="1050" dirty="0">
                <a:latin typeface="Baskerville Cyr LT Std" pitchFamily="18" charset="-52"/>
              </a:rPr>
              <a:t>AV52 – Continued softening however recent market events could help improve rating environment during the upcoming renewal season. Organic growth from US airlines re-entering the commercial market given uncertainty around US government coverage</a:t>
            </a:r>
          </a:p>
          <a:p>
            <a:pPr marL="171450" indent="-171450">
              <a:buFont typeface="Baskerville Cyr LT Std" pitchFamily="18" charset="-52"/>
              <a:buChar char="–"/>
            </a:pPr>
            <a:r>
              <a:rPr lang="en-GB" sz="1050" dirty="0">
                <a:latin typeface="Baskerville Cyr LT Std" pitchFamily="18" charset="-52"/>
              </a:rPr>
              <a:t>Aviation War – Recent market losses have ‘turned’ the market. Extent of rate rises not yet known given uncertainty around loss quantum and a lack of significant renewals until Q3</a:t>
            </a:r>
          </a:p>
          <a:p>
            <a:pPr marL="171450" indent="-171450">
              <a:buFont typeface="Baskerville Cyr LT Std" pitchFamily="18" charset="-52"/>
              <a:buChar char="–"/>
            </a:pPr>
            <a:r>
              <a:rPr lang="en-GB" sz="1050" dirty="0">
                <a:latin typeface="Baskerville Cyr LT Std" pitchFamily="18" charset="-52"/>
              </a:rPr>
              <a:t>Aviation Reinsurance – Until recent loss activity rates had continued to soften given ample supply of capacity. Reaction to losses will be established later in the year</a:t>
            </a:r>
          </a:p>
          <a:p>
            <a:pPr marL="171450" indent="-171450">
              <a:buFont typeface="Baskerville Cyr LT Std" pitchFamily="18" charset="-52"/>
              <a:buChar char="–"/>
            </a:pPr>
            <a:r>
              <a:rPr lang="en-GB" sz="1050" dirty="0">
                <a:latin typeface="Baskerville Cyr LT Std" pitchFamily="18" charset="-52"/>
              </a:rPr>
              <a:t>General Aviation – More stable market for niche area of the market we target</a:t>
            </a:r>
          </a:p>
          <a:p>
            <a:pPr marL="171450" indent="-171450">
              <a:buFont typeface="Baskerville Cyr LT Std" pitchFamily="18" charset="-52"/>
              <a:buChar char="–"/>
            </a:pPr>
            <a:r>
              <a:rPr lang="en-GB" sz="1050" dirty="0">
                <a:latin typeface="Baskerville Cyr LT Std" pitchFamily="18" charset="-52"/>
              </a:rPr>
              <a:t>Satellite – Losses have yet to materially impact the market. Increases for launch vehicles with losses but softening on those without losses and in-orbit risks</a:t>
            </a:r>
          </a:p>
        </p:txBody>
      </p:sp>
      <p:graphicFrame>
        <p:nvGraphicFramePr>
          <p:cNvPr id="14" name="Content Placeholder 7"/>
          <p:cNvGraphicFramePr>
            <a:graphicFrameLocks/>
          </p:cNvGraphicFramePr>
          <p:nvPr>
            <p:extLst>
              <p:ext uri="{D42A27DB-BD31-4B8C-83A1-F6EECF244321}">
                <p14:modId xmlns:p14="http://schemas.microsoft.com/office/powerpoint/2010/main" val="2298198640"/>
              </p:ext>
            </p:extLst>
          </p:nvPr>
        </p:nvGraphicFramePr>
        <p:xfrm>
          <a:off x="7320136" y="3212976"/>
          <a:ext cx="3960433" cy="1292471"/>
        </p:xfrm>
        <a:graphic>
          <a:graphicData uri="http://schemas.openxmlformats.org/drawingml/2006/table">
            <a:tbl>
              <a:tblPr firstRow="1" bandRow="1">
                <a:tableStyleId>{2D5ABB26-0587-4C30-8999-92F81FD0307C}</a:tableStyleId>
              </a:tblPr>
              <a:tblGrid>
                <a:gridCol w="747253"/>
                <a:gridCol w="321318"/>
                <a:gridCol w="321318"/>
                <a:gridCol w="321318"/>
                <a:gridCol w="321318"/>
                <a:gridCol w="321318"/>
                <a:gridCol w="321318"/>
                <a:gridCol w="321318"/>
                <a:gridCol w="321318"/>
                <a:gridCol w="321318"/>
                <a:gridCol w="321318"/>
              </a:tblGrid>
              <a:tr h="254880">
                <a:tc gridSpan="5">
                  <a:txBody>
                    <a:bodyPr/>
                    <a:lstStyle/>
                    <a:p>
                      <a:r>
                        <a:rPr lang="en-GB" sz="1200" dirty="0" smtClean="0">
                          <a:solidFill>
                            <a:schemeClr val="tx1"/>
                          </a:solidFill>
                          <a:latin typeface="Bliss 2 Regular" pitchFamily="50" charset="0"/>
                        </a:rPr>
                        <a:t>LUK STATISTICS</a:t>
                      </a:r>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315840">
                <a:tc>
                  <a:txBody>
                    <a:bodyPr/>
                    <a:lstStyle/>
                    <a:p>
                      <a:r>
                        <a:rPr lang="en-GB" sz="800" kern="1200" dirty="0" smtClean="0">
                          <a:ln>
                            <a:noFill/>
                          </a:ln>
                          <a:solidFill>
                            <a:schemeClr val="accent1"/>
                          </a:solidFill>
                          <a:latin typeface="Bliss 2 Regular" pitchFamily="50" charset="0"/>
                          <a:ea typeface="+mn-ea"/>
                          <a:cs typeface="+mn-cs"/>
                        </a:rPr>
                        <a:t>AVIATION</a:t>
                      </a:r>
                      <a:endParaRPr lang="en-GB" sz="800" kern="12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2006</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2007</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2008</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2009</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2010</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2011</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2012</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2013</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YTD 2014</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ITD</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53603">
                <a:tc>
                  <a:txBody>
                    <a:bodyPr/>
                    <a:lstStyle/>
                    <a:p>
                      <a:pPr algn="l" rtl="0" fontAlgn="ctr"/>
                      <a:r>
                        <a:rPr lang="en-US" sz="800" kern="1200" smtClean="0">
                          <a:ln>
                            <a:noFill/>
                          </a:ln>
                          <a:solidFill>
                            <a:schemeClr val="tx1"/>
                          </a:solidFill>
                          <a:latin typeface="Bliss 2 Regular" pitchFamily="50" charset="0"/>
                          <a:ea typeface="+mn-ea"/>
                          <a:cs typeface="+mn-cs"/>
                        </a:rPr>
                        <a:t>CUMULATIVE RPI (AV52) </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69</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68</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62</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59</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 55</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49</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b="1" kern="1200" dirty="0" smtClean="0">
                          <a:ln>
                            <a:noFill/>
                          </a:ln>
                          <a:solidFill>
                            <a:schemeClr val="tx1"/>
                          </a:solidFill>
                          <a:latin typeface="Bliss 2 Regular" pitchFamily="50" charset="0"/>
                          <a:ea typeface="+mn-ea"/>
                          <a:cs typeface="+mn-cs"/>
                        </a:rPr>
                        <a:t>44</a:t>
                      </a:r>
                      <a:endParaRPr lang="en-US" sz="800" b="1"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b="1" kern="1200" dirty="0" smtClean="0">
                          <a:ln>
                            <a:noFill/>
                          </a:ln>
                          <a:solidFill>
                            <a:schemeClr val="tx1"/>
                          </a:solidFill>
                          <a:latin typeface="Bliss 2 Regular" pitchFamily="50" charset="0"/>
                          <a:ea typeface="+mn-ea"/>
                          <a:cs typeface="+mn-cs"/>
                        </a:rPr>
                        <a:t>N/A</a:t>
                      </a:r>
                      <a:endParaRPr lang="en-US" sz="800" b="1"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53603">
                <a:tc>
                  <a:txBody>
                    <a:bodyPr/>
                    <a:lstStyle/>
                    <a:p>
                      <a:pPr algn="l" rtl="0" fontAlgn="ctr"/>
                      <a:r>
                        <a:rPr lang="en-US" sz="800" kern="1200" smtClean="0">
                          <a:ln>
                            <a:noFill/>
                          </a:ln>
                          <a:solidFill>
                            <a:schemeClr val="tx1"/>
                          </a:solidFill>
                          <a:latin typeface="Bliss 2 Regular" pitchFamily="50" charset="0"/>
                          <a:ea typeface="+mn-ea"/>
                          <a:cs typeface="+mn-cs"/>
                        </a:rPr>
                        <a:t>COMBINED RATIO (%)</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19.9</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19.5</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31.2</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22.7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11.7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8.7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29.1</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67.2</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b="1" kern="1200" dirty="0" smtClean="0">
                          <a:ln>
                            <a:noFill/>
                          </a:ln>
                          <a:solidFill>
                            <a:schemeClr val="tx1"/>
                          </a:solidFill>
                          <a:latin typeface="Bliss 2 Regular" pitchFamily="50" charset="0"/>
                          <a:ea typeface="+mn-ea"/>
                          <a:cs typeface="+mn-cs"/>
                        </a:rPr>
                        <a:t>91.5</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b="1" kern="1200" dirty="0" smtClean="0">
                          <a:ln>
                            <a:noFill/>
                          </a:ln>
                          <a:solidFill>
                            <a:schemeClr val="tx1"/>
                          </a:solidFill>
                          <a:latin typeface="Bliss 2 Regular" pitchFamily="50" charset="0"/>
                          <a:ea typeface="+mn-ea"/>
                          <a:cs typeface="+mn-cs"/>
                        </a:rPr>
                        <a:t>29.9</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14545">
                <a:tc>
                  <a:txBody>
                    <a:bodyPr/>
                    <a:lstStyle/>
                    <a:p>
                      <a:pPr algn="l" rtl="0" fontAlgn="ctr"/>
                      <a:r>
                        <a:rPr lang="en-US" sz="800" kern="1200" dirty="0" smtClean="0">
                          <a:ln>
                            <a:noFill/>
                          </a:ln>
                          <a:solidFill>
                            <a:schemeClr val="tx1"/>
                          </a:solidFill>
                          <a:latin typeface="Bliss 2 Regular" pitchFamily="50" charset="0"/>
                          <a:ea typeface="+mn-ea"/>
                          <a:cs typeface="+mn-cs"/>
                        </a:rPr>
                        <a:t>GWP ($M)</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64.5</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84.2</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71.6</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61.2</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50.8</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47.1</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45.9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48.9</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31.7</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505.9</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9548498"/>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latin typeface="Bliss 2 Medium" pitchFamily="50" charset="0"/>
              </a:rPr>
              <a:t>MARINE</a:t>
            </a:r>
            <a:endParaRPr lang="en-GB" dirty="0">
              <a:latin typeface="Bliss 2 Medium" pitchFamily="50" charset="0"/>
            </a:endParaRPr>
          </a:p>
        </p:txBody>
      </p:sp>
      <p:sp>
        <p:nvSpPr>
          <p:cNvPr id="7" name="Content Placeholder 6"/>
          <p:cNvSpPr>
            <a:spLocks noGrp="1"/>
          </p:cNvSpPr>
          <p:nvPr>
            <p:ph sz="half" idx="1"/>
          </p:nvPr>
        </p:nvSpPr>
        <p:spPr>
          <a:xfrm>
            <a:off x="695400" y="2996954"/>
            <a:ext cx="6336704" cy="3129211"/>
          </a:xfrm>
        </p:spPr>
        <p:txBody>
          <a:bodyPr>
            <a:normAutofit/>
          </a:bodyPr>
          <a:lstStyle/>
          <a:p>
            <a:r>
              <a:rPr lang="en-GB" sz="1500" dirty="0">
                <a:solidFill>
                  <a:schemeClr val="accent1"/>
                </a:solidFill>
              </a:rPr>
              <a:t>LANCASHIRE GROUP APPROACH</a:t>
            </a:r>
          </a:p>
          <a:p>
            <a:pPr lvl="2"/>
            <a:r>
              <a:rPr lang="en-GB" sz="1400" dirty="0">
                <a:latin typeface="+mj-lt"/>
              </a:rPr>
              <a:t>LANCASHIRE UK (LUK)</a:t>
            </a:r>
          </a:p>
          <a:p>
            <a:pPr lvl="3"/>
            <a:r>
              <a:rPr lang="en-GB" dirty="0">
                <a:latin typeface="Baskerville Cyr LT Std" pitchFamily="18" charset="-52"/>
              </a:rPr>
              <a:t>Marine Hull &amp; Builders Risk – Risk selection is paramount given rating environment. Focus on niche sector of the marine market being high value vessels such as LNG’s and cruise ships and established yards for builders risk</a:t>
            </a:r>
          </a:p>
          <a:p>
            <a:pPr lvl="3"/>
            <a:r>
              <a:rPr lang="en-GB" dirty="0">
                <a:latin typeface="Baskerville Cyr LT Std" pitchFamily="18" charset="-52"/>
              </a:rPr>
              <a:t>Marine War – Participate on all the major market line-slips with significant shares</a:t>
            </a:r>
          </a:p>
          <a:p>
            <a:pPr lvl="2"/>
            <a:r>
              <a:rPr lang="en-GB" sz="1400" dirty="0">
                <a:latin typeface="+mj-lt"/>
              </a:rPr>
              <a:t>LANCASHIRE BERMUDA (LICL)</a:t>
            </a:r>
          </a:p>
          <a:p>
            <a:pPr lvl="3"/>
            <a:r>
              <a:rPr lang="en-GB" dirty="0">
                <a:latin typeface="Baskerville Cyr LT Std" pitchFamily="18" charset="-52"/>
              </a:rPr>
              <a:t>P&amp;I – Significant provider of capacity of the original placement with capacity skewed towards the top of the programme</a:t>
            </a:r>
          </a:p>
          <a:p>
            <a:pPr lvl="2"/>
            <a:r>
              <a:rPr lang="en-GB" sz="1400" dirty="0">
                <a:latin typeface="+mj-lt"/>
              </a:rPr>
              <a:t>CATHEDRAL SYNDICATE 3010</a:t>
            </a:r>
          </a:p>
          <a:p>
            <a:pPr lvl="3"/>
            <a:r>
              <a:rPr lang="en-GB" dirty="0">
                <a:latin typeface="Baskerville Cyr LT Std" pitchFamily="18" charset="-52"/>
              </a:rPr>
              <a:t>Cargo – Established relationship driven portfolio with a diverse global spread providing complementary rather than clashing catastrophe exposure. Elements of special and fine art within the portfolio</a:t>
            </a:r>
          </a:p>
        </p:txBody>
      </p:sp>
      <p:sp>
        <p:nvSpPr>
          <p:cNvPr id="9" name="Text Placeholder 8"/>
          <p:cNvSpPr>
            <a:spLocks noGrp="1"/>
          </p:cNvSpPr>
          <p:nvPr>
            <p:ph type="body" sz="quarter" idx="13"/>
          </p:nvPr>
        </p:nvSpPr>
        <p:spPr>
          <a:xfrm>
            <a:off x="695401" y="980728"/>
            <a:ext cx="9504290" cy="1512168"/>
          </a:xfrm>
        </p:spPr>
        <p:txBody>
          <a:bodyPr/>
          <a:lstStyle/>
          <a:p>
            <a:pPr marL="0" lvl="1" indent="0">
              <a:lnSpc>
                <a:spcPct val="70000"/>
              </a:lnSpc>
              <a:buClrTx/>
              <a:buNone/>
            </a:pPr>
            <a:r>
              <a:rPr lang="en-GB" dirty="0">
                <a:solidFill>
                  <a:schemeClr val="accent1"/>
                </a:solidFill>
                <a:latin typeface="+mj-lt"/>
              </a:rPr>
              <a:t>MARKET OUTLOOK</a:t>
            </a:r>
          </a:p>
          <a:p>
            <a:pPr marL="171450" indent="-171450">
              <a:buFont typeface="Baskerville Cyr LT Std" pitchFamily="18" charset="-52"/>
              <a:buChar char="–"/>
            </a:pPr>
            <a:r>
              <a:rPr lang="en-GB" dirty="0">
                <a:latin typeface="Baskerville Cyr LT Std" pitchFamily="18" charset="-52"/>
              </a:rPr>
              <a:t>Marine Hull &amp; Builders Risk – Small reduction for loss free hull clients with loss affected risks seeing respectable rate rises. Builders risks remain relatively well rated with good margins</a:t>
            </a:r>
          </a:p>
          <a:p>
            <a:pPr marL="171450" indent="-171450">
              <a:buFont typeface="Baskerville Cyr LT Std" pitchFamily="18" charset="-52"/>
              <a:buChar char="–"/>
            </a:pPr>
            <a:r>
              <a:rPr lang="en-GB" dirty="0">
                <a:latin typeface="Baskerville Cyr LT Std" pitchFamily="18" charset="-52"/>
              </a:rPr>
              <a:t>Marine War – Reduced frequency of losses softening rates</a:t>
            </a:r>
          </a:p>
          <a:p>
            <a:pPr marL="171450" indent="-171450">
              <a:buFont typeface="Baskerville Cyr LT Std" pitchFamily="18" charset="-52"/>
              <a:buChar char="–"/>
            </a:pPr>
            <a:r>
              <a:rPr lang="en-GB" dirty="0">
                <a:latin typeface="Baskerville Cyr LT Std" pitchFamily="18" charset="-52"/>
              </a:rPr>
              <a:t>P&amp;I – Further deterioration of Costa Concordia and other prior year losses will assist market discipline for renewals in February 2015</a:t>
            </a:r>
          </a:p>
          <a:p>
            <a:pPr marL="171450" indent="-171450">
              <a:buFont typeface="Baskerville Cyr LT Std" pitchFamily="18" charset="-52"/>
              <a:buChar char="–"/>
            </a:pPr>
            <a:r>
              <a:rPr lang="en-GB" dirty="0">
                <a:latin typeface="Baskerville Cyr LT Std" pitchFamily="18" charset="-52"/>
              </a:rPr>
              <a:t>Cargo – Ample capacity softening rates for large high profile risks. Some small pockets and regions create niche areas of opportunity with stable rating</a:t>
            </a:r>
          </a:p>
        </p:txBody>
      </p:sp>
      <p:graphicFrame>
        <p:nvGraphicFramePr>
          <p:cNvPr id="10" name="Content Placeholder 7"/>
          <p:cNvGraphicFramePr>
            <a:graphicFrameLocks/>
          </p:cNvGraphicFramePr>
          <p:nvPr>
            <p:extLst>
              <p:ext uri="{D42A27DB-BD31-4B8C-83A1-F6EECF244321}">
                <p14:modId xmlns:p14="http://schemas.microsoft.com/office/powerpoint/2010/main" val="1262543946"/>
              </p:ext>
            </p:extLst>
          </p:nvPr>
        </p:nvGraphicFramePr>
        <p:xfrm>
          <a:off x="7320136" y="3212976"/>
          <a:ext cx="3960433" cy="1292471"/>
        </p:xfrm>
        <a:graphic>
          <a:graphicData uri="http://schemas.openxmlformats.org/drawingml/2006/table">
            <a:tbl>
              <a:tblPr firstRow="1" bandRow="1">
                <a:tableStyleId>{2D5ABB26-0587-4C30-8999-92F81FD0307C}</a:tableStyleId>
              </a:tblPr>
              <a:tblGrid>
                <a:gridCol w="747253"/>
                <a:gridCol w="321318"/>
                <a:gridCol w="321318"/>
                <a:gridCol w="321318"/>
                <a:gridCol w="321318"/>
                <a:gridCol w="321318"/>
                <a:gridCol w="321318"/>
                <a:gridCol w="321318"/>
                <a:gridCol w="321318"/>
                <a:gridCol w="321318"/>
                <a:gridCol w="321318"/>
              </a:tblGrid>
              <a:tr h="254880">
                <a:tc gridSpan="5">
                  <a:txBody>
                    <a:bodyPr/>
                    <a:lstStyle/>
                    <a:p>
                      <a:r>
                        <a:rPr lang="en-GB" sz="1200" dirty="0" smtClean="0">
                          <a:solidFill>
                            <a:schemeClr val="tx1"/>
                          </a:solidFill>
                          <a:latin typeface="Bliss 2 Regular" pitchFamily="50" charset="0"/>
                        </a:rPr>
                        <a:t>LUK &amp; LICL STATISTICS</a:t>
                      </a:r>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a:txBody>
                    <a:bodyPr/>
                    <a:lstStyle/>
                    <a:p>
                      <a:endParaRPr lang="en-GB" sz="1200" dirty="0">
                        <a:solidFill>
                          <a:schemeClr val="tx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315840">
                <a:tc>
                  <a:txBody>
                    <a:bodyPr/>
                    <a:lstStyle/>
                    <a:p>
                      <a:r>
                        <a:rPr lang="en-GB" sz="800" kern="1200" dirty="0" smtClean="0">
                          <a:ln>
                            <a:noFill/>
                          </a:ln>
                          <a:solidFill>
                            <a:schemeClr val="accent1"/>
                          </a:solidFill>
                          <a:latin typeface="Bliss 2 Regular" pitchFamily="50" charset="0"/>
                          <a:ea typeface="+mn-ea"/>
                          <a:cs typeface="+mn-cs"/>
                        </a:rPr>
                        <a:t>MARINE</a:t>
                      </a:r>
                      <a:endParaRPr lang="en-GB" sz="800" kern="12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2006</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2007</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2008</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2009</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2010</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2011</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2012</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dirty="0" smtClean="0">
                          <a:ln>
                            <a:noFill/>
                          </a:ln>
                          <a:latin typeface="Bliss 2 Regular" pitchFamily="50" charset="0"/>
                        </a:rPr>
                        <a:t>2013</a:t>
                      </a:r>
                      <a:endParaRPr lang="en-GB" sz="8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YTD 2014</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GB" sz="800" b="1" dirty="0" smtClean="0">
                          <a:ln>
                            <a:noFill/>
                          </a:ln>
                          <a:latin typeface="Bliss 2 Regular" pitchFamily="50" charset="0"/>
                        </a:rPr>
                        <a:t>ITD</a:t>
                      </a:r>
                      <a:endParaRPr lang="en-GB" sz="800" b="1"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253603">
                <a:tc>
                  <a:txBody>
                    <a:bodyPr/>
                    <a:lstStyle/>
                    <a:p>
                      <a:pPr algn="l" rtl="0" fontAlgn="ctr"/>
                      <a:r>
                        <a:rPr lang="en-US" sz="800" kern="1200" dirty="0" smtClean="0">
                          <a:ln>
                            <a:noFill/>
                          </a:ln>
                          <a:solidFill>
                            <a:schemeClr val="tx1"/>
                          </a:solidFill>
                          <a:latin typeface="Bliss 2 Regular" pitchFamily="50" charset="0"/>
                          <a:ea typeface="+mn-ea"/>
                          <a:cs typeface="+mn-cs"/>
                        </a:rPr>
                        <a:t>CUMULATIVE RPI</a:t>
                      </a:r>
                      <a:endParaRPr lang="en-US" sz="800" kern="1200" dirty="0">
                        <a:ln>
                          <a:noFill/>
                        </a:ln>
                        <a:solidFill>
                          <a:schemeClr val="tx1"/>
                        </a:solidFill>
                        <a:latin typeface="Bliss 2 Regular" pitchFamily="50" charset="0"/>
                        <a:ea typeface="+mn-ea"/>
                        <a:cs typeface="+mn-cs"/>
                      </a:endParaRPr>
                    </a:p>
                  </a:txBody>
                  <a:tcPr marL="87868" marR="9763"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100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88</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82</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80</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79</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 86</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kern="1200" dirty="0" smtClean="0">
                          <a:ln>
                            <a:noFill/>
                          </a:ln>
                          <a:solidFill>
                            <a:schemeClr val="tx1"/>
                          </a:solidFill>
                          <a:latin typeface="Bliss 2 Regular" pitchFamily="50" charset="0"/>
                          <a:ea typeface="+mn-ea"/>
                          <a:cs typeface="+mn-cs"/>
                        </a:rPr>
                        <a:t>89</a:t>
                      </a:r>
                      <a:endParaRPr lang="en-US" sz="800"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b="1" kern="1200" dirty="0" smtClean="0">
                          <a:ln>
                            <a:noFill/>
                          </a:ln>
                          <a:solidFill>
                            <a:schemeClr val="tx1"/>
                          </a:solidFill>
                          <a:latin typeface="Bliss 2 Regular" pitchFamily="50" charset="0"/>
                          <a:ea typeface="+mn-ea"/>
                          <a:cs typeface="+mn-cs"/>
                        </a:rPr>
                        <a:t>93</a:t>
                      </a:r>
                      <a:endParaRPr lang="en-US" sz="800" b="1"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rtl="0" fontAlgn="ctr"/>
                      <a:r>
                        <a:rPr lang="en-US" sz="800" b="1" kern="1200" dirty="0" smtClean="0">
                          <a:ln>
                            <a:noFill/>
                          </a:ln>
                          <a:solidFill>
                            <a:schemeClr val="tx1"/>
                          </a:solidFill>
                          <a:latin typeface="Bliss 2 Regular" pitchFamily="50" charset="0"/>
                          <a:ea typeface="+mn-ea"/>
                          <a:cs typeface="+mn-cs"/>
                        </a:rPr>
                        <a:t>N/A</a:t>
                      </a:r>
                      <a:endParaRPr lang="en-US" sz="800" b="1" kern="1200" dirty="0">
                        <a:ln>
                          <a:noFill/>
                        </a:ln>
                        <a:solidFill>
                          <a:schemeClr val="tx1"/>
                        </a:solidFill>
                        <a:latin typeface="Bliss 2 Regular" pitchFamily="50" charset="0"/>
                        <a:ea typeface="+mn-ea"/>
                        <a:cs typeface="+mn-cs"/>
                      </a:endParaRPr>
                    </a:p>
                  </a:txBody>
                  <a:tcPr marL="0" marR="0" marT="9763" marB="0"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53603">
                <a:tc>
                  <a:txBody>
                    <a:bodyPr/>
                    <a:lstStyle/>
                    <a:p>
                      <a:pPr algn="l" rtl="0" fontAlgn="ctr"/>
                      <a:r>
                        <a:rPr lang="en-US" sz="800" kern="1200" dirty="0" smtClean="0">
                          <a:ln>
                            <a:noFill/>
                          </a:ln>
                          <a:solidFill>
                            <a:schemeClr val="tx1"/>
                          </a:solidFill>
                          <a:latin typeface="Bliss 2 Regular" pitchFamily="50" charset="0"/>
                          <a:ea typeface="+mn-ea"/>
                          <a:cs typeface="+mn-cs"/>
                        </a:rPr>
                        <a:t>COMBINED RATIO (%)</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55.3</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76.6</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81.4</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68.3</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67.4</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37.7</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algn="ctr" fontAlgn="b"/>
                      <a:r>
                        <a:rPr lang="en-US" sz="800" kern="1200" dirty="0" smtClean="0">
                          <a:ln>
                            <a:noFill/>
                          </a:ln>
                          <a:solidFill>
                            <a:schemeClr val="tx1"/>
                          </a:solidFill>
                          <a:latin typeface="Bliss 2 Regular" pitchFamily="50" charset="0"/>
                          <a:ea typeface="+mn-ea"/>
                          <a:cs typeface="+mn-cs"/>
                        </a:rPr>
                        <a:t>104.5</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140.2</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124.5</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800" b="1" kern="1200" dirty="0" smtClean="0">
                          <a:ln>
                            <a:noFill/>
                          </a:ln>
                          <a:solidFill>
                            <a:schemeClr val="tx1"/>
                          </a:solidFill>
                          <a:latin typeface="Bliss 2 Regular" pitchFamily="50" charset="0"/>
                          <a:ea typeface="+mn-ea"/>
                          <a:cs typeface="+mn-cs"/>
                        </a:rPr>
                        <a:t>81.0</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14545">
                <a:tc>
                  <a:txBody>
                    <a:bodyPr/>
                    <a:lstStyle/>
                    <a:p>
                      <a:pPr algn="l" rtl="0" fontAlgn="ctr"/>
                      <a:r>
                        <a:rPr lang="en-US" sz="800" kern="1200" dirty="0" smtClean="0">
                          <a:ln>
                            <a:noFill/>
                          </a:ln>
                          <a:solidFill>
                            <a:schemeClr val="tx1"/>
                          </a:solidFill>
                          <a:latin typeface="Bliss 2 Regular" pitchFamily="50" charset="0"/>
                          <a:ea typeface="+mn-ea"/>
                          <a:cs typeface="+mn-cs"/>
                        </a:rPr>
                        <a:t>GWP ($M)</a:t>
                      </a:r>
                      <a:endParaRPr lang="en-US" sz="800" kern="1200" dirty="0">
                        <a:ln>
                          <a:noFill/>
                        </a:ln>
                        <a:solidFill>
                          <a:schemeClr val="tx1"/>
                        </a:solidFill>
                        <a:latin typeface="Bliss 2 Regular" pitchFamily="50" charset="0"/>
                        <a:ea typeface="+mn-ea"/>
                        <a:cs typeface="+mn-cs"/>
                      </a:endParaRPr>
                    </a:p>
                  </a:txBody>
                  <a:tcPr marL="87868" marR="9763" marT="9763"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53.0</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76.9</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78.6</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73.7</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76.4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76.4</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81.0</a:t>
                      </a:r>
                      <a:endParaRPr lang="en-US" sz="800" kern="1200" dirty="0">
                        <a:ln>
                          <a:noFill/>
                        </a:ln>
                        <a:solidFill>
                          <a:schemeClr val="tx1"/>
                        </a:solidFill>
                        <a:latin typeface="Bliss 2 Regular" pitchFamily="50" charset="0"/>
                        <a:ea typeface="+mn-ea"/>
                        <a:cs typeface="+mn-cs"/>
                      </a:endParaRPr>
                    </a:p>
                  </a:txBody>
                  <a:tcPr marL="0" marR="0" marT="0"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kern="1200" dirty="0" smtClean="0">
                          <a:ln>
                            <a:noFill/>
                          </a:ln>
                          <a:solidFill>
                            <a:schemeClr val="tx1"/>
                          </a:solidFill>
                          <a:latin typeface="Bliss 2 Regular" pitchFamily="50" charset="0"/>
                          <a:ea typeface="+mn-ea"/>
                          <a:cs typeface="+mn-cs"/>
                        </a:rPr>
                        <a:t>63.0</a:t>
                      </a:r>
                      <a:endParaRPr lang="en-US" sz="800"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48.6</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defTabSz="914400" rtl="0" eaLnBrk="1" fontAlgn="ctr" latinLnBrk="0" hangingPunct="1"/>
                      <a:r>
                        <a:rPr lang="en-US" sz="800" b="1" kern="1200" dirty="0" smtClean="0">
                          <a:ln>
                            <a:noFill/>
                          </a:ln>
                          <a:solidFill>
                            <a:schemeClr val="tx1"/>
                          </a:solidFill>
                          <a:latin typeface="Bliss 2 Regular" pitchFamily="50" charset="0"/>
                          <a:ea typeface="+mn-ea"/>
                          <a:cs typeface="+mn-cs"/>
                        </a:rPr>
                        <a:t>627.6</a:t>
                      </a:r>
                      <a:endParaRPr lang="en-US" sz="800" b="1" kern="1200" dirty="0">
                        <a:ln>
                          <a:noFill/>
                        </a:ln>
                        <a:solidFill>
                          <a:schemeClr val="tx1"/>
                        </a:solidFill>
                        <a:latin typeface="Bliss 2 Regular" pitchFamily="50" charset="0"/>
                        <a:ea typeface="+mn-ea"/>
                        <a:cs typeface="+mn-cs"/>
                      </a:endParaRPr>
                    </a:p>
                  </a:txBody>
                  <a:tcPr marL="0" marR="0" marT="9525" marB="0"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6177865"/>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latin typeface="Bliss 2 Medium" pitchFamily="50" charset="0"/>
              </a:rPr>
              <a:t>OUR GOAL: TO PROVIDE AN ATTRACTIVE RISK-ADJUSTED TOTAL RETURN TO SHAREHOLDERS OVER THE LONG-TERM</a:t>
            </a:r>
            <a:br>
              <a:rPr lang="en-GB" dirty="0" smtClean="0">
                <a:latin typeface="Bliss 2 Medium" pitchFamily="50" charset="0"/>
              </a:rPr>
            </a:br>
            <a:r>
              <a:rPr lang="en-GB" sz="2400" dirty="0">
                <a:latin typeface="Bliss 2 Medium" pitchFamily="50" charset="0"/>
              </a:rPr>
              <a:t/>
            </a:r>
            <a:br>
              <a:rPr lang="en-GB" sz="2400" dirty="0">
                <a:latin typeface="Bliss 2 Medium" pitchFamily="50" charset="0"/>
              </a:rPr>
            </a:br>
            <a:r>
              <a:rPr lang="en-GB" sz="2400" i="1" dirty="0">
                <a:solidFill>
                  <a:schemeClr val="tx1"/>
                </a:solidFill>
                <a:latin typeface="Baskerville Cyr LT Std" pitchFamily="18" charset="-52"/>
              </a:rPr>
              <a:t>Lancashire total shareholder return vs. major index returns</a:t>
            </a:r>
          </a:p>
        </p:txBody>
      </p:sp>
      <p:graphicFrame>
        <p:nvGraphicFramePr>
          <p:cNvPr id="8" name="Content Placeholder 3"/>
          <p:cNvGraphicFramePr>
            <a:graphicFrameLocks noGrp="1"/>
          </p:cNvGraphicFramePr>
          <p:nvPr>
            <p:extLst>
              <p:ext uri="{D42A27DB-BD31-4B8C-83A1-F6EECF244321}">
                <p14:modId xmlns:p14="http://schemas.microsoft.com/office/powerpoint/2010/main" val="168244207"/>
              </p:ext>
            </p:extLst>
          </p:nvPr>
        </p:nvGraphicFramePr>
        <p:xfrm>
          <a:off x="2200276" y="1916834"/>
          <a:ext cx="7424117" cy="4273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0746427"/>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147248" cy="1224136"/>
          </a:xfrm>
        </p:spPr>
        <p:txBody>
          <a:bodyPr vert="horz" lIns="0" tIns="0" rIns="0" bIns="0" rtlCol="0" anchor="t" anchorCtr="0">
            <a:normAutofit/>
          </a:bodyPr>
          <a:lstStyle/>
          <a:p>
            <a:r>
              <a:rPr lang="en-GB" sz="2300" dirty="0">
                <a:latin typeface="Bliss 2 Medium" pitchFamily="50" charset="0"/>
              </a:rPr>
              <a:t>STICKING TO THE STRATEGY, MANAGING THE CYCLE</a:t>
            </a:r>
            <a:endParaRPr lang="en-GB" sz="2300" i="1" dirty="0">
              <a:solidFill>
                <a:schemeClr val="tx1"/>
              </a:solidFill>
              <a:latin typeface="Baskerville Cyr LT Std" pitchFamily="18" charset="-52"/>
            </a:endParaRPr>
          </a:p>
        </p:txBody>
      </p:sp>
      <p:sp>
        <p:nvSpPr>
          <p:cNvPr id="6" name="Content Placeholder 4"/>
          <p:cNvSpPr>
            <a:spLocks noGrp="1"/>
          </p:cNvSpPr>
          <p:nvPr>
            <p:ph idx="1"/>
          </p:nvPr>
        </p:nvSpPr>
        <p:spPr>
          <a:xfrm>
            <a:off x="695400" y="1235894"/>
            <a:ext cx="10801200" cy="5073427"/>
          </a:xfrm>
        </p:spPr>
        <p:txBody>
          <a:bodyPr/>
          <a:lstStyle/>
          <a:p>
            <a:r>
              <a:rPr lang="en-GB" dirty="0">
                <a:latin typeface="Baskerville Cyr LT Std" pitchFamily="18" charset="-52"/>
              </a:rPr>
              <a:t>Multi-platform able to offer full spread of security to clients as they look to different options – rated company, Lloyd’s, collateralised</a:t>
            </a:r>
          </a:p>
          <a:p>
            <a:r>
              <a:rPr lang="en-GB" dirty="0">
                <a:latin typeface="Baskerville Cyr LT Std" pitchFamily="18" charset="-52"/>
              </a:rPr>
              <a:t>Diversified across classes and between specialist insurance/reinsurance classes  no reliance on a single dominant source of revenue or profit</a:t>
            </a:r>
          </a:p>
          <a:p>
            <a:r>
              <a:rPr lang="en-GB" dirty="0">
                <a:latin typeface="Baskerville Cyr LT Std" pitchFamily="18" charset="-52"/>
              </a:rPr>
              <a:t>Disciplined underwriting – LICL/LUK have the daily UMCC call, Cathedral daily exception reporting, incentives linked to Group performance and profit</a:t>
            </a:r>
          </a:p>
          <a:p>
            <a:r>
              <a:rPr lang="en-GB" dirty="0">
                <a:latin typeface="Baskerville Cyr LT Std" pitchFamily="18" charset="-52"/>
              </a:rPr>
              <a:t>Sticking to strategy – least net exposure in soft market – but able to retain most of core inwards portfolio through outwards optimisation</a:t>
            </a:r>
          </a:p>
          <a:p>
            <a:r>
              <a:rPr lang="en-GB" dirty="0">
                <a:latin typeface="Baskerville Cyr LT Std" pitchFamily="18" charset="-52"/>
              </a:rPr>
              <a:t>Weighting to non-</a:t>
            </a:r>
            <a:r>
              <a:rPr lang="en-GB" dirty="0" err="1">
                <a:latin typeface="Baskerville Cyr LT Std" pitchFamily="18" charset="-52"/>
              </a:rPr>
              <a:t>attritional</a:t>
            </a:r>
            <a:r>
              <a:rPr lang="en-GB" dirty="0">
                <a:latin typeface="Baskerville Cyr LT Std" pitchFamily="18" charset="-52"/>
              </a:rPr>
              <a:t> classes key to cycle management</a:t>
            </a:r>
          </a:p>
          <a:p>
            <a:r>
              <a:rPr lang="en-GB" dirty="0">
                <a:latin typeface="Baskerville Cyr LT Std" pitchFamily="18" charset="-52"/>
              </a:rPr>
              <a:t>Investment stance still aiming to be neutral but with a bias to risk-on in current environment</a:t>
            </a:r>
          </a:p>
          <a:p>
            <a:r>
              <a:rPr lang="en-GB" dirty="0">
                <a:latin typeface="Baskerville Cyr LT Std" pitchFamily="18" charset="-52"/>
              </a:rPr>
              <a:t>Growth of fee income and future profit commission from Kinesis, Cathedral Names and consortium arrangements for aviation war</a:t>
            </a:r>
          </a:p>
        </p:txBody>
      </p:sp>
    </p:spTree>
    <p:extLst>
      <p:ext uri="{BB962C8B-B14F-4D97-AF65-F5344CB8AC3E}">
        <p14:creationId xmlns:p14="http://schemas.microsoft.com/office/powerpoint/2010/main" val="762495115"/>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147248" cy="576064"/>
          </a:xfrm>
        </p:spPr>
        <p:txBody>
          <a:bodyPr vert="horz" lIns="0" tIns="0" rIns="0" bIns="0" rtlCol="0" anchor="t" anchorCtr="0">
            <a:normAutofit fontScale="90000"/>
          </a:bodyPr>
          <a:lstStyle/>
          <a:p>
            <a:r>
              <a:rPr lang="en-GB" dirty="0" smtClean="0">
                <a:latin typeface="Bliss 2 Medium" pitchFamily="50" charset="0"/>
              </a:rPr>
              <a:t>AN ESTABLISHED AND SUCCESSFUL MARKET LEADER </a:t>
            </a:r>
            <a:br>
              <a:rPr lang="en-GB" dirty="0" smtClean="0">
                <a:latin typeface="Bliss 2 Medium" pitchFamily="50" charset="0"/>
              </a:rPr>
            </a:br>
            <a:r>
              <a:rPr lang="en-GB" dirty="0" smtClean="0">
                <a:latin typeface="Bliss 2 Medium" pitchFamily="50" charset="0"/>
              </a:rPr>
              <a:t/>
            </a:r>
            <a:br>
              <a:rPr lang="en-GB" dirty="0" smtClean="0">
                <a:latin typeface="Bliss 2 Medium" pitchFamily="50" charset="0"/>
              </a:rPr>
            </a:br>
            <a:endParaRPr lang="en-GB" sz="2400" i="1" dirty="0">
              <a:solidFill>
                <a:schemeClr val="tx1"/>
              </a:solidFill>
              <a:latin typeface="Baskerville Cyr LT Std" pitchFamily="18" charset="-52"/>
            </a:endParaRPr>
          </a:p>
        </p:txBody>
      </p:sp>
      <p:sp>
        <p:nvSpPr>
          <p:cNvPr id="5" name="Content Placeholder 4"/>
          <p:cNvSpPr>
            <a:spLocks noGrp="1"/>
          </p:cNvSpPr>
          <p:nvPr>
            <p:ph idx="1"/>
          </p:nvPr>
        </p:nvSpPr>
        <p:spPr>
          <a:xfrm>
            <a:off x="695400" y="1052738"/>
            <a:ext cx="10801200" cy="5073427"/>
          </a:xfrm>
        </p:spPr>
        <p:txBody>
          <a:bodyPr/>
          <a:lstStyle/>
          <a:p>
            <a:r>
              <a:rPr lang="en-GB" dirty="0" smtClean="0">
                <a:latin typeface="Baskerville Cyr LT Std" pitchFamily="18" charset="-52"/>
              </a:rPr>
              <a:t>Positive </a:t>
            </a:r>
            <a:r>
              <a:rPr lang="en-GB" dirty="0" err="1" smtClean="0">
                <a:latin typeface="Baskerville Cyr LT Std" pitchFamily="18" charset="-52"/>
              </a:rPr>
              <a:t>RoE</a:t>
            </a:r>
            <a:r>
              <a:rPr lang="en-GB" dirty="0" smtClean="0">
                <a:latin typeface="Baskerville Cyr LT Std" pitchFamily="18" charset="-52"/>
              </a:rPr>
              <a:t> in 33 out of 34 quarters, and in every financial year </a:t>
            </a:r>
            <a:r>
              <a:rPr lang="en-GB" baseline="30000" dirty="0" smtClean="0">
                <a:latin typeface="Baskerville Cyr LT Std" pitchFamily="18" charset="-52"/>
              </a:rPr>
              <a:t>(6)</a:t>
            </a:r>
          </a:p>
          <a:p>
            <a:r>
              <a:rPr lang="en-GB" dirty="0" smtClean="0">
                <a:latin typeface="Baskerville Cyr LT Std" pitchFamily="18" charset="-52"/>
              </a:rPr>
              <a:t>Combined ratio below 100% in 33 out of 34 quarters, and in every financial year </a:t>
            </a:r>
            <a:r>
              <a:rPr lang="en-GB" baseline="30000" dirty="0" smtClean="0">
                <a:latin typeface="Baskerville Cyr LT Std" pitchFamily="18" charset="-52"/>
              </a:rPr>
              <a:t>(6)</a:t>
            </a:r>
          </a:p>
          <a:p>
            <a:endParaRPr lang="en-GB" dirty="0" smtClean="0">
              <a:latin typeface="Baskerville Cyr LT Std" pitchFamily="18" charset="-52"/>
            </a:endParaRPr>
          </a:p>
        </p:txBody>
      </p:sp>
      <p:graphicFrame>
        <p:nvGraphicFramePr>
          <p:cNvPr id="6" name="Content Placeholder 3"/>
          <p:cNvGraphicFramePr>
            <a:graphicFrameLocks/>
          </p:cNvGraphicFramePr>
          <p:nvPr>
            <p:extLst>
              <p:ext uri="{D42A27DB-BD31-4B8C-83A1-F6EECF244321}">
                <p14:modId xmlns:p14="http://schemas.microsoft.com/office/powerpoint/2010/main" val="1798375019"/>
              </p:ext>
            </p:extLst>
          </p:nvPr>
        </p:nvGraphicFramePr>
        <p:xfrm>
          <a:off x="2135558" y="2061146"/>
          <a:ext cx="7920884" cy="3240061"/>
        </p:xfrm>
        <a:graphic>
          <a:graphicData uri="http://schemas.openxmlformats.org/drawingml/2006/table">
            <a:tbl>
              <a:tblPr firstRow="1" bandRow="1">
                <a:tableStyleId>{2D5ABB26-0587-4C30-8999-92F81FD0307C}</a:tableStyleId>
              </a:tblPr>
              <a:tblGrid>
                <a:gridCol w="2259988"/>
                <a:gridCol w="1415224"/>
                <a:gridCol w="1415224"/>
                <a:gridCol w="1415224"/>
                <a:gridCol w="1415224"/>
              </a:tblGrid>
              <a:tr h="278513">
                <a:tc gridSpan="5">
                  <a:txBody>
                    <a:bodyPr/>
                    <a:lstStyle/>
                    <a:p>
                      <a:pPr algn="l"/>
                      <a:r>
                        <a:rPr lang="en-GB" sz="1200" baseline="0" dirty="0" smtClean="0">
                          <a:ln>
                            <a:noFill/>
                          </a:ln>
                          <a:solidFill>
                            <a:schemeClr val="accent1"/>
                          </a:solidFill>
                          <a:latin typeface="Bliss 2 Regular" pitchFamily="50" charset="0"/>
                        </a:rPr>
                        <a:t>SUMMARY</a:t>
                      </a:r>
                      <a:endParaRPr lang="en-GB" sz="1200" dirty="0">
                        <a:ln>
                          <a:noFill/>
                        </a:ln>
                        <a:solidFill>
                          <a:schemeClr val="accent1"/>
                        </a:solidFill>
                        <a:latin typeface="Bliss 2 Regular" pitchFamily="50" charset="0"/>
                      </a:endParaRPr>
                    </a:p>
                  </a:txBody>
                  <a:tcPr marL="0" marR="36000" marT="36000" marB="36000" anchor="b">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r"/>
                      <a:endParaRPr lang="en-GB" sz="1200" dirty="0">
                        <a:ln>
                          <a:noFill/>
                        </a:ln>
                        <a:latin typeface="Bliss 2 Regular" pitchFamily="50" charset="0"/>
                      </a:endParaRPr>
                    </a:p>
                  </a:txBody>
                  <a:tcPr marL="0" marR="36000" marT="36000" marB="36000" anchor="b">
                    <a:lnT w="3175"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r"/>
                      <a:endParaRPr lang="en-GB" sz="1200" dirty="0">
                        <a:ln>
                          <a:noFill/>
                        </a:ln>
                        <a:latin typeface="Bliss 2 Regular" pitchFamily="50" charset="0"/>
                      </a:endParaRPr>
                    </a:p>
                  </a:txBody>
                  <a:tcPr marL="0" marR="36000" marT="36000" marB="36000" anchor="b">
                    <a:lnT w="3175"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r"/>
                      <a:endParaRPr lang="en-GB" sz="1200" dirty="0">
                        <a:ln>
                          <a:noFill/>
                        </a:ln>
                        <a:latin typeface="Bliss 2 Regular" pitchFamily="50" charset="0"/>
                      </a:endParaRPr>
                    </a:p>
                  </a:txBody>
                  <a:tcPr marL="0" marR="36000" marT="36000" marB="36000" anchor="b">
                    <a:lnT w="3175"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hMerge="1">
                  <a:txBody>
                    <a:bodyPr/>
                    <a:lstStyle/>
                    <a:p>
                      <a:pPr algn="r"/>
                      <a:endParaRPr lang="en-GB" sz="1200" dirty="0">
                        <a:ln>
                          <a:noFill/>
                        </a:ln>
                        <a:latin typeface="Bliss 2 Regular" pitchFamily="50" charset="0"/>
                      </a:endParaRPr>
                    </a:p>
                  </a:txBody>
                  <a:tcPr marL="0" marR="36000" marT="36000" marB="36000" anchor="b">
                    <a:lnT w="3175"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324495">
                <a:tc>
                  <a:txBody>
                    <a:bodyPr/>
                    <a:lstStyle/>
                    <a:p>
                      <a:pPr algn="r"/>
                      <a:endParaRPr lang="en-GB" sz="900" dirty="0">
                        <a:ln>
                          <a:solidFill>
                            <a:schemeClr val="accent1"/>
                          </a:solid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INCEPTION TO DATE </a:t>
                      </a:r>
                      <a:r>
                        <a:rPr lang="en-GB" sz="900" baseline="30000" dirty="0" smtClean="0">
                          <a:ln>
                            <a:noFill/>
                          </a:ln>
                          <a:latin typeface="Bliss 2 Regular" pitchFamily="50" charset="0"/>
                        </a:rPr>
                        <a:t>(1)</a:t>
                      </a:r>
                      <a:endParaRPr lang="en-GB" sz="900" baseline="300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2012</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2013</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a:r>
                        <a:rPr lang="en-GB" sz="900" dirty="0" smtClean="0">
                          <a:ln>
                            <a:noFill/>
                          </a:ln>
                          <a:latin typeface="Bliss 2 Regular" pitchFamily="50" charset="0"/>
                        </a:rPr>
                        <a:t>H1 2014</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278513">
                <a:tc>
                  <a:txBody>
                    <a:bodyPr/>
                    <a:lstStyle/>
                    <a:p>
                      <a:pPr marL="0" marR="0" indent="0" algn="l" rtl="0" eaLnBrk="1" fontAlgn="base" latinLnBrk="0" hangingPunct="1">
                        <a:spcBef>
                          <a:spcPts val="288"/>
                        </a:spcBef>
                        <a:spcAft>
                          <a:spcPts val="0"/>
                        </a:spcAft>
                      </a:pPr>
                      <a:r>
                        <a:rPr lang="en-US" sz="900" kern="1200" dirty="0" smtClean="0">
                          <a:solidFill>
                            <a:schemeClr val="tx1"/>
                          </a:solidFill>
                          <a:latin typeface="Bliss 2 Regular" pitchFamily="50" charset="0"/>
                          <a:ea typeface="+mn-ea"/>
                          <a:cs typeface="+mn-cs"/>
                        </a:rPr>
                        <a:t>RETURN ON EQUITY</a:t>
                      </a:r>
                    </a:p>
                  </a:txBody>
                  <a:tcPr marL="35941" marR="35941" marT="35941" marB="35941" anchor="ctr">
                    <a:lnT w="19050"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19.0% </a:t>
                      </a:r>
                      <a:r>
                        <a:rPr lang="en-US" sz="900" kern="1200" baseline="30000" dirty="0" smtClean="0">
                          <a:solidFill>
                            <a:schemeClr val="tx1"/>
                          </a:solidFill>
                          <a:latin typeface="Bliss 2 Regular" pitchFamily="50" charset="0"/>
                          <a:ea typeface="+mn-ea"/>
                          <a:cs typeface="+mn-cs"/>
                        </a:rPr>
                        <a:t>(2)</a:t>
                      </a:r>
                    </a:p>
                  </a:txBody>
                  <a:tcPr marL="35941" marR="35941" marT="35941" marB="35941" anchor="ctr">
                    <a:lnT w="19050"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16.7%</a:t>
                      </a:r>
                    </a:p>
                  </a:txBody>
                  <a:tcPr marL="35941" marR="35941" marT="35941" marB="35941" anchor="ctr">
                    <a:lnT w="19050"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18.9%</a:t>
                      </a:r>
                    </a:p>
                  </a:txBody>
                  <a:tcPr marL="35941" marR="35941" marT="35941" marB="35941" anchor="ctr">
                    <a:lnT w="19050"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6.4%</a:t>
                      </a:r>
                    </a:p>
                  </a:txBody>
                  <a:tcPr marL="35941" marR="35941" marT="35941" marB="35941" anchor="ctr">
                    <a:lnT w="19050"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78513">
                <a:tc>
                  <a:txBody>
                    <a:bodyPr/>
                    <a:lstStyle/>
                    <a:p>
                      <a:pPr marL="0" marR="0" indent="0" algn="l" rtl="0" eaLnBrk="1" fontAlgn="base" latinLnBrk="0" hangingPunct="1">
                        <a:spcBef>
                          <a:spcPts val="288"/>
                        </a:spcBef>
                        <a:spcAft>
                          <a:spcPts val="0"/>
                        </a:spcAft>
                      </a:pPr>
                      <a:r>
                        <a:rPr lang="en-US" sz="900" kern="1200" dirty="0" smtClean="0">
                          <a:solidFill>
                            <a:schemeClr val="tx1"/>
                          </a:solidFill>
                          <a:latin typeface="Bliss 2 Regular" pitchFamily="50" charset="0"/>
                          <a:ea typeface="+mn-ea"/>
                          <a:cs typeface="+mn-cs"/>
                        </a:rPr>
                        <a:t>NET PREMIUMS WRITTEN</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$589.3m </a:t>
                      </a:r>
                      <a:r>
                        <a:rPr lang="en-US" sz="900" kern="1200" baseline="30000" dirty="0" smtClean="0">
                          <a:solidFill>
                            <a:schemeClr val="tx1"/>
                          </a:solidFill>
                          <a:latin typeface="Bliss 2 Regular" pitchFamily="50" charset="0"/>
                          <a:ea typeface="+mn-ea"/>
                          <a:cs typeface="+mn-cs"/>
                        </a:rPr>
                        <a:t>(3)</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$576.1m</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$557.6m</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$494.9m</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78513">
                <a:tc>
                  <a:txBody>
                    <a:bodyPr/>
                    <a:lstStyle/>
                    <a:p>
                      <a:pPr marL="0" marR="0" indent="0" algn="l" rtl="0" eaLnBrk="1" fontAlgn="base" latinLnBrk="0" hangingPunct="1">
                        <a:spcBef>
                          <a:spcPts val="288"/>
                        </a:spcBef>
                        <a:spcAft>
                          <a:spcPts val="0"/>
                        </a:spcAft>
                      </a:pPr>
                      <a:r>
                        <a:rPr lang="en-US" sz="900" kern="1200" dirty="0" smtClean="0">
                          <a:solidFill>
                            <a:schemeClr val="tx1"/>
                          </a:solidFill>
                          <a:latin typeface="Bliss 2 Regular" pitchFamily="50" charset="0"/>
                          <a:ea typeface="+mn-ea"/>
                          <a:cs typeface="+mn-cs"/>
                        </a:rPr>
                        <a:t>COMBINED RATIO (INCLUDING G&amp;A)</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61.1% </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63.9%</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70.2%</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70.6%</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78513">
                <a:tc>
                  <a:txBody>
                    <a:bodyPr/>
                    <a:lstStyle/>
                    <a:p>
                      <a:pPr marL="0" marR="0" indent="0" algn="l" rtl="0" eaLnBrk="1" fontAlgn="base" latinLnBrk="0" hangingPunct="1">
                        <a:spcBef>
                          <a:spcPts val="288"/>
                        </a:spcBef>
                        <a:spcAft>
                          <a:spcPts val="0"/>
                        </a:spcAft>
                      </a:pPr>
                      <a:r>
                        <a:rPr lang="en-US" sz="900" kern="1200" dirty="0" smtClean="0">
                          <a:solidFill>
                            <a:schemeClr val="tx1"/>
                          </a:solidFill>
                          <a:latin typeface="Bliss 2 Regular" pitchFamily="50" charset="0"/>
                          <a:ea typeface="+mn-ea"/>
                          <a:cs typeface="+mn-cs"/>
                        </a:rPr>
                        <a:t>LOSS RATIO</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31.4% </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29.9%</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33.1%</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34.5%</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78513">
                <a:tc>
                  <a:txBody>
                    <a:bodyPr/>
                    <a:lstStyle/>
                    <a:p>
                      <a:pPr marL="0" marR="0" indent="0" algn="l" rtl="0" eaLnBrk="1" fontAlgn="base" latinLnBrk="0" hangingPunct="1">
                        <a:spcBef>
                          <a:spcPts val="288"/>
                        </a:spcBef>
                        <a:spcAft>
                          <a:spcPts val="0"/>
                        </a:spcAft>
                      </a:pPr>
                      <a:r>
                        <a:rPr lang="en-US" sz="900" kern="1200" dirty="0" smtClean="0">
                          <a:solidFill>
                            <a:schemeClr val="tx1"/>
                          </a:solidFill>
                          <a:latin typeface="Bliss 2 Regular" pitchFamily="50" charset="0"/>
                          <a:ea typeface="+mn-ea"/>
                          <a:cs typeface="+mn-cs"/>
                        </a:rPr>
                        <a:t>TOTAL INVESTMENT RETURN</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3.6% (</a:t>
                      </a:r>
                      <a:r>
                        <a:rPr lang="en-US" sz="900" kern="1200" baseline="30000" dirty="0" smtClean="0">
                          <a:solidFill>
                            <a:schemeClr val="tx1"/>
                          </a:solidFill>
                          <a:latin typeface="Bliss 2 Regular" pitchFamily="50" charset="0"/>
                          <a:ea typeface="+mn-ea"/>
                          <a:cs typeface="+mn-cs"/>
                        </a:rPr>
                        <a:t>4)</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3.1%</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0.3%</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0.9%</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278513">
                <a:tc>
                  <a:txBody>
                    <a:bodyPr/>
                    <a:lstStyle/>
                    <a:p>
                      <a:pPr marL="0" marR="0" indent="0" algn="l" rtl="0" eaLnBrk="1" fontAlgn="base" latinLnBrk="0" hangingPunct="1">
                        <a:spcBef>
                          <a:spcPts val="288"/>
                        </a:spcBef>
                        <a:spcAft>
                          <a:spcPts val="0"/>
                        </a:spcAft>
                      </a:pPr>
                      <a:r>
                        <a:rPr lang="en-US" sz="900" kern="1200" dirty="0" smtClean="0">
                          <a:solidFill>
                            <a:schemeClr val="tx1"/>
                          </a:solidFill>
                          <a:latin typeface="Bliss 2 Regular" pitchFamily="50" charset="0"/>
                          <a:ea typeface="+mn-ea"/>
                          <a:cs typeface="+mn-cs"/>
                        </a:rPr>
                        <a:t>TOTAL SHAREHOLDER RETURN</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422.1%</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21.6%</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21.3%</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b" latinLnBrk="0" hangingPunct="1">
                        <a:spcBef>
                          <a:spcPts val="0"/>
                        </a:spcBef>
                        <a:spcAft>
                          <a:spcPts val="0"/>
                        </a:spcAft>
                      </a:pPr>
                      <a:r>
                        <a:rPr lang="en-US" sz="900" kern="1200" dirty="0" smtClean="0">
                          <a:solidFill>
                            <a:schemeClr val="tx1"/>
                          </a:solidFill>
                          <a:latin typeface="Bliss 2 Regular" pitchFamily="50" charset="0"/>
                          <a:ea typeface="+mn-ea"/>
                          <a:cs typeface="+mn-cs"/>
                        </a:rPr>
                        <a:t>(19.8%)</a:t>
                      </a:r>
                    </a:p>
                  </a:txBody>
                  <a:tcPr marL="35941" marR="35941" marT="35941" marB="35941"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r>
              <a:tr h="965975">
                <a:tc>
                  <a:txBody>
                    <a:bodyPr/>
                    <a:lstStyle/>
                    <a:p>
                      <a:pPr marL="0" marR="0" indent="0" algn="l" rtl="0" eaLnBrk="1" fontAlgn="base" latinLnBrk="0" hangingPunct="1">
                        <a:spcBef>
                          <a:spcPts val="288"/>
                        </a:spcBef>
                        <a:spcAft>
                          <a:spcPts val="0"/>
                        </a:spcAft>
                      </a:pPr>
                      <a:r>
                        <a:rPr lang="en-US" sz="900" kern="1200" dirty="0" smtClean="0">
                          <a:solidFill>
                            <a:schemeClr val="tx1"/>
                          </a:solidFill>
                          <a:latin typeface="Bliss 2 Regular" pitchFamily="50" charset="0"/>
                          <a:ea typeface="+mn-ea"/>
                          <a:cs typeface="+mn-cs"/>
                        </a:rPr>
                        <a:t>CAPITAL MANAGEMENT</a:t>
                      </a:r>
                    </a:p>
                  </a:txBody>
                  <a:tcPr marL="35941" marR="35941" marT="35941" marB="35941">
                    <a:lnT w="3175" cap="flat" cmpd="sng" algn="ctr">
                      <a:solidFill>
                        <a:schemeClr val="accent4"/>
                      </a:solidFill>
                      <a:prstDash val="solid"/>
                      <a:round/>
                      <a:headEnd type="none" w="med" len="med"/>
                      <a:tailEnd type="none" w="med" len="med"/>
                    </a:lnT>
                  </a:tcPr>
                </a:tc>
                <a:tc>
                  <a:txBody>
                    <a:bodyPr/>
                    <a:lstStyle/>
                    <a:p>
                      <a:pPr marL="0" algn="ctr" rtl="0" eaLnBrk="1" fontAlgn="b" latinLnBrk="0" hangingPunct="1">
                        <a:spcBef>
                          <a:spcPts val="0"/>
                        </a:spcBef>
                        <a:spcAft>
                          <a:spcPts val="0"/>
                        </a:spcAft>
                      </a:pPr>
                      <a:r>
                        <a:rPr lang="en-GB" sz="900" kern="1200" dirty="0" smtClean="0">
                          <a:solidFill>
                            <a:schemeClr val="tx1"/>
                          </a:solidFill>
                          <a:latin typeface="Bliss 2 Regular" pitchFamily="50" charset="0"/>
                          <a:ea typeface="+mn-ea"/>
                          <a:cs typeface="+mn-cs"/>
                        </a:rPr>
                        <a:t>$1,898.4m of capital returned; 194.0% of original IPO capital raised returned </a:t>
                      </a:r>
                      <a:r>
                        <a:rPr lang="en-GB" sz="900" kern="1200" baseline="30000" dirty="0" smtClean="0">
                          <a:solidFill>
                            <a:schemeClr val="tx1"/>
                          </a:solidFill>
                          <a:latin typeface="Bliss 2 Regular" pitchFamily="50" charset="0"/>
                          <a:ea typeface="+mn-ea"/>
                          <a:cs typeface="+mn-cs"/>
                        </a:rPr>
                        <a:t>(5)</a:t>
                      </a:r>
                    </a:p>
                  </a:txBody>
                  <a:tcPr marL="35941" marR="35941" marT="35941" marB="35941">
                    <a:lnT w="3175" cap="flat" cmpd="sng" algn="ctr">
                      <a:solidFill>
                        <a:schemeClr val="accent4"/>
                      </a:solidFill>
                      <a:prstDash val="solid"/>
                      <a:round/>
                      <a:headEnd type="none" w="med" len="med"/>
                      <a:tailEnd type="none" w="med" len="med"/>
                    </a:lnT>
                  </a:tcPr>
                </a:tc>
                <a:tc>
                  <a:txBody>
                    <a:bodyPr/>
                    <a:lstStyle/>
                    <a:p>
                      <a:pPr marL="0" algn="ctr" rtl="0" eaLnBrk="1" fontAlgn="b" latinLnBrk="0" hangingPunct="1">
                        <a:spcBef>
                          <a:spcPts val="0"/>
                        </a:spcBef>
                        <a:spcAft>
                          <a:spcPts val="0"/>
                        </a:spcAft>
                      </a:pPr>
                      <a:r>
                        <a:rPr lang="en-GB" sz="900" kern="1200" dirty="0" smtClean="0">
                          <a:solidFill>
                            <a:schemeClr val="tx1"/>
                          </a:solidFill>
                          <a:latin typeface="Bliss 2 Regular" pitchFamily="50" charset="0"/>
                          <a:ea typeface="+mn-ea"/>
                          <a:cs typeface="+mn-cs"/>
                        </a:rPr>
                        <a:t>$201.4m of dividends paid; $130m of debt issued; No share repurchases</a:t>
                      </a:r>
                    </a:p>
                  </a:txBody>
                  <a:tcPr marL="35941" marR="35941" marT="35941" marB="35941">
                    <a:lnT w="3175" cap="flat" cmpd="sng" algn="ctr">
                      <a:solidFill>
                        <a:schemeClr val="accent4"/>
                      </a:solidFill>
                      <a:prstDash val="solid"/>
                      <a:round/>
                      <a:headEnd type="none" w="med" len="med"/>
                      <a:tailEnd type="none" w="med" len="med"/>
                    </a:lnT>
                  </a:tcPr>
                </a:tc>
                <a:tc>
                  <a:txBody>
                    <a:bodyPr/>
                    <a:lstStyle/>
                    <a:p>
                      <a:pPr marL="0" algn="ctr" rtl="0" eaLnBrk="1" fontAlgn="b" latinLnBrk="0" hangingPunct="1">
                        <a:spcBef>
                          <a:spcPts val="0"/>
                        </a:spcBef>
                        <a:spcAft>
                          <a:spcPts val="0"/>
                        </a:spcAft>
                      </a:pPr>
                      <a:r>
                        <a:rPr lang="en-GB" sz="900" kern="1200" dirty="0" smtClean="0">
                          <a:solidFill>
                            <a:schemeClr val="tx1"/>
                          </a:solidFill>
                          <a:latin typeface="Bliss 2 Regular" pitchFamily="50" charset="0"/>
                          <a:ea typeface="+mn-ea"/>
                          <a:cs typeface="+mn-cs"/>
                        </a:rPr>
                        <a:t>$325.6m of dividends paid; Issued 16.8m common shares;</a:t>
                      </a:r>
                    </a:p>
                    <a:p>
                      <a:pPr marL="0" algn="ctr" rtl="0" eaLnBrk="1" fontAlgn="b" latinLnBrk="0" hangingPunct="1">
                        <a:spcBef>
                          <a:spcPts val="0"/>
                        </a:spcBef>
                        <a:spcAft>
                          <a:spcPts val="0"/>
                        </a:spcAft>
                      </a:pPr>
                      <a:r>
                        <a:rPr lang="en-GB" sz="900" kern="1200" dirty="0" smtClean="0">
                          <a:solidFill>
                            <a:schemeClr val="tx1"/>
                          </a:solidFill>
                          <a:latin typeface="Bliss 2 Regular" pitchFamily="50" charset="0"/>
                          <a:ea typeface="+mn-ea"/>
                          <a:cs typeface="+mn-cs"/>
                        </a:rPr>
                        <a:t>No share repurchases</a:t>
                      </a:r>
                    </a:p>
                  </a:txBody>
                  <a:tcPr marL="35941" marR="35941" marT="35941" marB="35941">
                    <a:lnT w="3175" cap="flat" cmpd="sng" algn="ctr">
                      <a:solidFill>
                        <a:schemeClr val="accent4"/>
                      </a:solidFill>
                      <a:prstDash val="solid"/>
                      <a:round/>
                      <a:headEnd type="none" w="med" len="med"/>
                      <a:tailEnd type="none" w="med" len="med"/>
                    </a:lnT>
                  </a:tcPr>
                </a:tc>
                <a:tc>
                  <a:txBody>
                    <a:bodyPr/>
                    <a:lstStyle/>
                    <a:p>
                      <a:pPr marL="0" algn="ctr" rtl="0" eaLnBrk="1" fontAlgn="base" latinLnBrk="0" hangingPunct="1">
                        <a:spcBef>
                          <a:spcPts val="0"/>
                        </a:spcBef>
                        <a:spcAft>
                          <a:spcPts val="0"/>
                        </a:spcAft>
                      </a:pPr>
                      <a:r>
                        <a:rPr lang="en-GB" sz="900" kern="1200" dirty="0" smtClean="0">
                          <a:solidFill>
                            <a:schemeClr val="tx1"/>
                          </a:solidFill>
                          <a:latin typeface="Bliss 2 Regular" pitchFamily="50" charset="0"/>
                          <a:ea typeface="+mn-ea"/>
                          <a:cs typeface="+mn-cs"/>
                        </a:rPr>
                        <a:t>$72.7m of dividends paid </a:t>
                      </a:r>
                      <a:r>
                        <a:rPr lang="en-GB" sz="900" kern="1200" baseline="30000" dirty="0" smtClean="0">
                          <a:solidFill>
                            <a:schemeClr val="tx1"/>
                          </a:solidFill>
                          <a:latin typeface="Bliss 2 Regular" pitchFamily="50" charset="0"/>
                          <a:ea typeface="+mn-ea"/>
                          <a:cs typeface="+mn-cs"/>
                        </a:rPr>
                        <a:t>(5)</a:t>
                      </a:r>
                      <a:r>
                        <a:rPr lang="en-GB" sz="900" kern="1200" dirty="0" smtClean="0">
                          <a:solidFill>
                            <a:schemeClr val="tx1"/>
                          </a:solidFill>
                          <a:latin typeface="Bliss 2 Regular" pitchFamily="50" charset="0"/>
                          <a:ea typeface="+mn-ea"/>
                          <a:cs typeface="+mn-cs"/>
                        </a:rPr>
                        <a:t>; No share repurchases</a:t>
                      </a:r>
                    </a:p>
                  </a:txBody>
                  <a:tcPr marL="35941" marR="35941" marT="35941" marB="35941">
                    <a:lnT w="3175" cap="flat" cmpd="sng" algn="ctr">
                      <a:solidFill>
                        <a:schemeClr val="accent4"/>
                      </a:solidFill>
                      <a:prstDash val="solid"/>
                      <a:round/>
                      <a:headEnd type="none" w="med" len="med"/>
                      <a:tailEnd type="none" w="med" len="med"/>
                    </a:lnT>
                  </a:tcPr>
                </a:tc>
              </a:tr>
            </a:tbl>
          </a:graphicData>
        </a:graphic>
      </p:graphicFrame>
      <p:sp>
        <p:nvSpPr>
          <p:cNvPr id="7" name="TextBox 6"/>
          <p:cNvSpPr txBox="1"/>
          <p:nvPr/>
        </p:nvSpPr>
        <p:spPr>
          <a:xfrm>
            <a:off x="1980296" y="5445224"/>
            <a:ext cx="8208912" cy="738664"/>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Period from December 13, 2005 to June 30, 2014 unless otherwise stated</a:t>
            </a:r>
          </a:p>
          <a:p>
            <a:pPr marL="179388" indent="-179388">
              <a:buFont typeface="+mj-lt"/>
              <a:buAutoNum type="arabicPeriod"/>
            </a:pPr>
            <a:r>
              <a:rPr lang="en-GB" sz="800" dirty="0">
                <a:latin typeface="Baskerville Cyr LT Std" pitchFamily="18" charset="-52"/>
              </a:rPr>
              <a:t>Compound annual rate of return on equity</a:t>
            </a:r>
          </a:p>
          <a:p>
            <a:pPr marL="179388" indent="-179388">
              <a:buFont typeface="+mj-lt"/>
              <a:buAutoNum type="arabicPeriod"/>
            </a:pPr>
            <a:r>
              <a:rPr lang="en-GB" sz="800" dirty="0">
                <a:latin typeface="Baskerville Cyr LT Std" pitchFamily="18" charset="-52"/>
              </a:rPr>
              <a:t>Average annual net premiums written to December 31, 2013</a:t>
            </a:r>
          </a:p>
          <a:p>
            <a:pPr marL="179388" indent="-179388">
              <a:buFont typeface="+mj-lt"/>
              <a:buAutoNum type="arabicPeriod"/>
            </a:pPr>
            <a:r>
              <a:rPr lang="en-GB" sz="800" dirty="0">
                <a:latin typeface="Baskerville Cyr LT Std" pitchFamily="18" charset="-52"/>
              </a:rPr>
              <a:t>Average annual return on investments to December 31, 2013</a:t>
            </a:r>
          </a:p>
          <a:p>
            <a:pPr marL="179388" indent="-179388">
              <a:buFont typeface="+mj-lt"/>
              <a:buAutoNum type="arabicPeriod"/>
            </a:pPr>
            <a:r>
              <a:rPr lang="en-GB" sz="800" dirty="0">
                <a:latin typeface="Baskerville Cyr LT Std" pitchFamily="18" charset="-52"/>
              </a:rPr>
              <a:t>Includes dividends of approximately $9.5 million declared in July 2014</a:t>
            </a:r>
          </a:p>
          <a:p>
            <a:pPr marL="179388" indent="-179388">
              <a:buFont typeface="+mj-lt"/>
              <a:buAutoNum type="arabicPeriod"/>
            </a:pPr>
            <a:r>
              <a:rPr lang="en-GB" sz="800" dirty="0">
                <a:latin typeface="Baskerville Cyr LT Std" pitchFamily="18" charset="-52"/>
              </a:rPr>
              <a:t>Excludes period from the date of incorporation to December 31, 2005</a:t>
            </a:r>
          </a:p>
        </p:txBody>
      </p:sp>
    </p:spTree>
    <p:extLst>
      <p:ext uri="{BB962C8B-B14F-4D97-AF65-F5344CB8AC3E}">
        <p14:creationId xmlns:p14="http://schemas.microsoft.com/office/powerpoint/2010/main" val="426017286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300" dirty="0">
                <a:latin typeface="Bliss 2 Medium" pitchFamily="50" charset="0"/>
              </a:rPr>
              <a:t>OUR CROSS-CYCLE PERFORMANCE IS THE </a:t>
            </a:r>
            <a:r>
              <a:rPr lang="en-GB" sz="2300" b="1" u="sng" dirty="0">
                <a:latin typeface="Bliss 2 Medium" pitchFamily="50" charset="0"/>
              </a:rPr>
              <a:t>MOST CONSISTENT</a:t>
            </a:r>
            <a:r>
              <a:rPr lang="en-GB" sz="2300" dirty="0">
                <a:latin typeface="Bliss 2 Medium" pitchFamily="50" charset="0"/>
              </a:rPr>
              <a:t> IN OUR PEER GROUP </a:t>
            </a:r>
            <a:r>
              <a:rPr lang="en-GB" sz="2300" baseline="30000" dirty="0">
                <a:latin typeface="Bliss 2 Medium" pitchFamily="50" charset="0"/>
              </a:rPr>
              <a:t>(1)</a:t>
            </a:r>
            <a:endParaRPr lang="en-GB" sz="23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519589585"/>
              </p:ext>
            </p:extLst>
          </p:nvPr>
        </p:nvGraphicFramePr>
        <p:xfrm>
          <a:off x="1981202" y="1600200"/>
          <a:ext cx="3754759" cy="3645768"/>
        </p:xfrm>
        <a:graphic>
          <a:graphicData uri="http://schemas.openxmlformats.org/drawingml/2006/table">
            <a:tbl>
              <a:tblPr firstRow="1" bandRow="1">
                <a:tableStyleId>{2D5ABB26-0587-4C30-8999-92F81FD0307C}</a:tableStyleId>
              </a:tblPr>
              <a:tblGrid>
                <a:gridCol w="946027"/>
                <a:gridCol w="468122"/>
                <a:gridCol w="468122"/>
                <a:gridCol w="468122"/>
                <a:gridCol w="468122"/>
                <a:gridCol w="468122"/>
                <a:gridCol w="468122"/>
              </a:tblGrid>
              <a:tr h="260412">
                <a:tc gridSpan="7">
                  <a:txBody>
                    <a:bodyPr/>
                    <a:lstStyle/>
                    <a:p>
                      <a:r>
                        <a:rPr lang="en-GB" sz="1200" dirty="0" smtClean="0">
                          <a:solidFill>
                            <a:schemeClr val="accent1"/>
                          </a:solidFill>
                          <a:latin typeface="Bliss 2 Regular" pitchFamily="50" charset="0"/>
                        </a:rPr>
                        <a:t>ROE RANKING IN PEER GROUP </a:t>
                      </a:r>
                      <a:r>
                        <a:rPr lang="en-GB" sz="1200" baseline="30000" dirty="0" smtClean="0">
                          <a:solidFill>
                            <a:schemeClr val="accent1"/>
                          </a:solidFill>
                          <a:latin typeface="Bliss 2 Regular" pitchFamily="50" charset="0"/>
                        </a:rPr>
                        <a:t>(1)</a:t>
                      </a:r>
                    </a:p>
                  </a:txBody>
                  <a:tcPr marL="0" marR="36000" marT="36000" marB="36000">
                    <a:lnB w="6350" cap="flat" cmpd="sng" algn="ctr">
                      <a:solidFill>
                        <a:schemeClr val="tx1"/>
                      </a:solidFill>
                      <a:prstDash val="solid"/>
                      <a:round/>
                      <a:headEnd type="none" w="med" len="med"/>
                      <a:tailEnd type="none" w="med" len="med"/>
                    </a:lnB>
                  </a:tcPr>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pPr algn="r"/>
                      <a:endParaRPr lang="en-GB" sz="1000" dirty="0">
                        <a:latin typeface="Bliss 2 Regular" pitchFamily="50" charset="0"/>
                      </a:endParaRPr>
                    </a:p>
                  </a:txBody>
                  <a:tcPr marL="0" marR="36000" marT="36000" marB="36000"/>
                </a:tc>
                <a:tc hMerge="1">
                  <a:txBody>
                    <a:bodyPr/>
                    <a:lstStyle/>
                    <a:p>
                      <a:endParaRPr lang="en-GB" sz="1200" dirty="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c hMerge="1">
                  <a:txBody>
                    <a:bodyPr/>
                    <a:lstStyle/>
                    <a:p>
                      <a:endParaRPr lang="en-GB" sz="1200" dirty="0">
                        <a:solidFill>
                          <a:schemeClr val="accent1"/>
                        </a:solidFill>
                        <a:latin typeface="Bliss 2 Regular" pitchFamily="50" charset="0"/>
                      </a:endParaRPr>
                    </a:p>
                  </a:txBody>
                  <a:tcPr marL="0" marR="36000" marT="36000" marB="36000">
                    <a:lnB w="6350" cap="flat" cmpd="sng" algn="ctr">
                      <a:solidFill>
                        <a:schemeClr val="tx1"/>
                      </a:solidFill>
                      <a:prstDash val="solid"/>
                      <a:round/>
                      <a:headEnd type="none" w="med" len="med"/>
                      <a:tailEnd type="none" w="med" len="med"/>
                    </a:lnB>
                  </a:tcPr>
                </a:tc>
              </a:tr>
              <a:tr h="260412">
                <a:tc>
                  <a:txBody>
                    <a:bodyPr/>
                    <a:lstStyle/>
                    <a:p>
                      <a:r>
                        <a:rPr lang="en-GB" sz="900" kern="1200" dirty="0" smtClean="0">
                          <a:ln>
                            <a:noFill/>
                          </a:ln>
                          <a:solidFill>
                            <a:schemeClr val="accent1"/>
                          </a:solidFill>
                          <a:latin typeface="Bliss 2 Regular" pitchFamily="50" charset="0"/>
                          <a:ea typeface="+mn-ea"/>
                          <a:cs typeface="+mn-cs"/>
                        </a:rPr>
                        <a:t>COMPANY </a:t>
                      </a:r>
                      <a:r>
                        <a:rPr lang="en-GB" sz="900" kern="1200" baseline="30000" dirty="0" smtClean="0">
                          <a:ln>
                            <a:noFill/>
                          </a:ln>
                          <a:solidFill>
                            <a:schemeClr val="accent1"/>
                          </a:solidFill>
                          <a:latin typeface="Bliss 2 Regular" pitchFamily="50" charset="0"/>
                          <a:ea typeface="+mn-ea"/>
                          <a:cs typeface="+mn-cs"/>
                        </a:rPr>
                        <a:t>(2)</a:t>
                      </a:r>
                      <a:endParaRPr lang="en-GB" sz="900" kern="1200" baseline="30000" dirty="0">
                        <a:ln>
                          <a:noFill/>
                        </a:ln>
                        <a:solidFill>
                          <a:schemeClr val="accent1"/>
                        </a:solidFill>
                        <a:latin typeface="Bliss 2 Regular" pitchFamily="50" charset="0"/>
                        <a:ea typeface="+mn-ea"/>
                        <a:cs typeface="+mn-cs"/>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r"/>
                      <a:r>
                        <a:rPr lang="en-GB" sz="900" dirty="0" smtClean="0">
                          <a:ln>
                            <a:noFill/>
                          </a:ln>
                          <a:latin typeface="Bliss 2 Regular" pitchFamily="50" charset="0"/>
                        </a:rPr>
                        <a:t>2009</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r"/>
                      <a:r>
                        <a:rPr lang="en-GB" sz="900" dirty="0" smtClean="0">
                          <a:ln>
                            <a:noFill/>
                          </a:ln>
                          <a:latin typeface="Bliss 2 Regular" pitchFamily="50" charset="0"/>
                        </a:rPr>
                        <a:t>2010</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r"/>
                      <a:r>
                        <a:rPr lang="en-GB" sz="900" dirty="0" smtClean="0">
                          <a:ln>
                            <a:noFill/>
                          </a:ln>
                          <a:latin typeface="Bliss 2 Regular" pitchFamily="50" charset="0"/>
                        </a:rPr>
                        <a:t>2011</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r"/>
                      <a:r>
                        <a:rPr lang="en-GB" sz="900" dirty="0" smtClean="0">
                          <a:ln>
                            <a:noFill/>
                          </a:ln>
                          <a:latin typeface="Bliss 2 Regular" pitchFamily="50" charset="0"/>
                        </a:rPr>
                        <a:t>2012</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r"/>
                      <a:r>
                        <a:rPr lang="en-GB" sz="900" dirty="0" smtClean="0">
                          <a:ln>
                            <a:noFill/>
                          </a:ln>
                          <a:latin typeface="Bliss 2 Regular" pitchFamily="50" charset="0"/>
                        </a:rPr>
                        <a:t>2013</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r"/>
                      <a:r>
                        <a:rPr lang="en-GB" sz="900" dirty="0" smtClean="0">
                          <a:ln>
                            <a:noFill/>
                          </a:ln>
                          <a:latin typeface="Bliss 2 Regular" pitchFamily="50" charset="0"/>
                        </a:rPr>
                        <a:t>5YR AVG</a:t>
                      </a:r>
                      <a:endParaRPr lang="en-GB" sz="900" dirty="0">
                        <a:ln>
                          <a:noFill/>
                        </a:ln>
                        <a:latin typeface="Bliss 2 Regular" pitchFamily="50" charset="0"/>
                      </a:endParaRPr>
                    </a:p>
                  </a:txBody>
                  <a:tcPr marL="0" marR="36000" marT="36000" marB="36000" anchor="b">
                    <a:lnT w="635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schemeClr>
                    </a:solidFill>
                  </a:tcPr>
                </a:tc>
              </a:tr>
              <a:tr h="260412">
                <a:tc>
                  <a:txBody>
                    <a:bodyPr/>
                    <a:lstStyle/>
                    <a:p>
                      <a:pPr marL="0" algn="l" defTabSz="914400" rtl="0" eaLnBrk="1" latinLnBrk="0" hangingPunct="1"/>
                      <a:r>
                        <a:rPr lang="en-GB" sz="900" b="1" kern="1200" dirty="0" smtClean="0">
                          <a:solidFill>
                            <a:schemeClr val="tx1"/>
                          </a:solidFill>
                          <a:latin typeface="Bliss 2 Regular" pitchFamily="50" charset="0"/>
                          <a:ea typeface="+mn-ea"/>
                          <a:cs typeface="+mn-cs"/>
                        </a:rPr>
                        <a:t>LANCASHIRE</a:t>
                      </a:r>
                      <a:endParaRPr lang="en-GB" sz="900" b="1" kern="1200" dirty="0">
                        <a:solidFill>
                          <a:schemeClr val="tx1"/>
                        </a:solidFill>
                        <a:latin typeface="Bliss 2 Regular" pitchFamily="50" charset="0"/>
                        <a:ea typeface="+mn-ea"/>
                        <a:cs typeface="+mn-cs"/>
                      </a:endParaRP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b="1" kern="1200" dirty="0" smtClean="0">
                          <a:solidFill>
                            <a:schemeClr val="tx1"/>
                          </a:solidFill>
                          <a:latin typeface="Bliss 2 Regular" pitchFamily="50" charset="0"/>
                          <a:ea typeface="+mn-ea"/>
                          <a:cs typeface="+mn-cs"/>
                        </a:rPr>
                        <a:t>7</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b="1" kern="1200" dirty="0" smtClean="0">
                          <a:solidFill>
                            <a:schemeClr val="tx1"/>
                          </a:solidFill>
                          <a:latin typeface="Bliss 2 Regular" pitchFamily="50" charset="0"/>
                          <a:ea typeface="+mn-ea"/>
                          <a:cs typeface="+mn-cs"/>
                        </a:rPr>
                        <a:t>1</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347472" indent="-347472" algn="ctr" rtl="0" eaLnBrk="1" fontAlgn="ctr" latinLnBrk="0" hangingPunct="1">
                        <a:spcBef>
                          <a:spcPts val="0"/>
                        </a:spcBef>
                        <a:spcAft>
                          <a:spcPts val="0"/>
                        </a:spcAft>
                      </a:pPr>
                      <a:r>
                        <a:rPr lang="en-GB" sz="900" b="1" kern="1200" dirty="0" smtClean="0">
                          <a:solidFill>
                            <a:schemeClr val="tx1"/>
                          </a:solidFill>
                          <a:latin typeface="Bliss 2 Regular" pitchFamily="50" charset="0"/>
                          <a:ea typeface="+mn-ea"/>
                          <a:cs typeface="+mn-cs"/>
                        </a:rPr>
                        <a:t>1</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347472" indent="-347472" algn="ctr" rtl="0" eaLnBrk="1" fontAlgn="ctr" latinLnBrk="0" hangingPunct="1">
                        <a:spcBef>
                          <a:spcPts val="0"/>
                        </a:spcBef>
                        <a:spcAft>
                          <a:spcPts val="0"/>
                        </a:spcAft>
                      </a:pPr>
                      <a:r>
                        <a:rPr lang="en-GB" sz="900" b="1" kern="1200" dirty="0" smtClean="0">
                          <a:solidFill>
                            <a:schemeClr val="tx1"/>
                          </a:solidFill>
                          <a:latin typeface="Bliss 2 Regular" pitchFamily="50" charset="0"/>
                          <a:ea typeface="+mn-ea"/>
                          <a:cs typeface="+mn-cs"/>
                        </a:rPr>
                        <a:t>4</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347472" indent="-347472" algn="ctr" rtl="0" eaLnBrk="1" fontAlgn="ctr" latinLnBrk="0" hangingPunct="1">
                        <a:spcBef>
                          <a:spcPts val="0"/>
                        </a:spcBef>
                        <a:spcAft>
                          <a:spcPts val="0"/>
                        </a:spcAft>
                      </a:pPr>
                      <a:r>
                        <a:rPr lang="en-GB" sz="900" b="1" kern="1200" dirty="0" smtClean="0">
                          <a:solidFill>
                            <a:schemeClr val="tx1"/>
                          </a:solidFill>
                          <a:latin typeface="Bliss 2 Regular" pitchFamily="50" charset="0"/>
                          <a:ea typeface="+mn-ea"/>
                          <a:cs typeface="+mn-cs"/>
                        </a:rPr>
                        <a:t>5</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347472" indent="-347472" algn="ctr" rtl="0" eaLnBrk="1" fontAlgn="ctr" latinLnBrk="0" hangingPunct="1">
                        <a:spcBef>
                          <a:spcPts val="0"/>
                        </a:spcBef>
                        <a:spcAft>
                          <a:spcPts val="0"/>
                        </a:spcAft>
                      </a:pPr>
                      <a:r>
                        <a:rPr lang="en-GB" sz="900" b="1" kern="1200" dirty="0" smtClean="0">
                          <a:solidFill>
                            <a:schemeClr val="tx1"/>
                          </a:solidFill>
                          <a:latin typeface="Bliss 2 Regular" pitchFamily="50" charset="0"/>
                          <a:ea typeface="+mn-ea"/>
                          <a:cs typeface="+mn-cs"/>
                        </a:rPr>
                        <a:t>1</a:t>
                      </a:r>
                    </a:p>
                  </a:txBody>
                  <a:tcPr anchor="ctr">
                    <a:lnT w="28575" cap="flat" cmpd="sng" algn="ctr">
                      <a:solidFill>
                        <a:schemeClr val="accent1"/>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REN RE</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10</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BEAZLEY</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kern="1200" dirty="0" smtClean="0">
                          <a:solidFill>
                            <a:schemeClr val="tx1"/>
                          </a:solidFill>
                          <a:latin typeface="Bliss 2 Regular" pitchFamily="50" charset="0"/>
                          <a:ea typeface="+mn-ea"/>
                          <a:cs typeface="+mn-cs"/>
                        </a:rPr>
                        <a:t>12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kern="1200" dirty="0" smtClean="0">
                          <a:solidFill>
                            <a:schemeClr val="tx1"/>
                          </a:solidFill>
                          <a:latin typeface="Bliss 2 Regular" pitchFamily="50" charset="0"/>
                          <a:ea typeface="+mn-ea"/>
                          <a:cs typeface="+mn-cs"/>
                        </a:rPr>
                        <a:t>5</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347472" indent="-347472"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AXIS</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5</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MONTPELIER</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5</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HISCOX</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kern="1200" dirty="0" smtClean="0">
                          <a:solidFill>
                            <a:schemeClr val="tx1"/>
                          </a:solidFill>
                          <a:latin typeface="Bliss 2 Regular" pitchFamily="50" charset="0"/>
                          <a:ea typeface="+mn-ea"/>
                          <a:cs typeface="+mn-cs"/>
                        </a:rPr>
                        <a:t>10</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kern="1200" dirty="0" smtClean="0">
                          <a:solidFill>
                            <a:schemeClr val="tx1"/>
                          </a:solidFill>
                          <a:latin typeface="Bliss 2 Regular" pitchFamily="50" charset="0"/>
                          <a:ea typeface="+mn-ea"/>
                          <a:cs typeface="+mn-cs"/>
                        </a:rPr>
                        <a:t>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347472" indent="-347472"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ENDURANCE</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3</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VALIDUS</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4</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algn="l" defTabSz="914400" rtl="0" eaLnBrk="1" latinLnBrk="0" hangingPunct="1"/>
                      <a:r>
                        <a:rPr lang="en-GB" sz="900" kern="1200" dirty="0" smtClean="0">
                          <a:solidFill>
                            <a:schemeClr val="tx1"/>
                          </a:solidFill>
                          <a:latin typeface="Bliss 2 Regular" pitchFamily="50" charset="0"/>
                          <a:ea typeface="+mn-ea"/>
                          <a:cs typeface="+mn-cs"/>
                        </a:rPr>
                        <a:t>AMLIN</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kern="1200" dirty="0" smtClean="0">
                          <a:solidFill>
                            <a:schemeClr val="tx1"/>
                          </a:solidFill>
                          <a:latin typeface="Bliss 2 Regular" pitchFamily="50" charset="0"/>
                          <a:ea typeface="+mn-ea"/>
                          <a:cs typeface="+mn-cs"/>
                        </a:rPr>
                        <a:t>5</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US" sz="900" kern="1200" dirty="0" smtClean="0">
                          <a:solidFill>
                            <a:schemeClr val="tx1"/>
                          </a:solidFill>
                          <a:latin typeface="Bliss 2 Regular" pitchFamily="50" charset="0"/>
                          <a:ea typeface="+mn-ea"/>
                          <a:cs typeface="+mn-cs"/>
                        </a:rPr>
                        <a:t>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347472" marR="0" indent="-347472" algn="ctr" rtl="0" eaLnBrk="1" fontAlgn="auto" latinLnBrk="0" hangingPunct="1">
                        <a:spcBef>
                          <a:spcPts val="0"/>
                        </a:spcBef>
                        <a:spcAft>
                          <a:spcPts val="0"/>
                        </a:spcAft>
                      </a:pPr>
                      <a:r>
                        <a:rPr lang="en-GB" sz="900" kern="1200" dirty="0" smtClean="0">
                          <a:solidFill>
                            <a:schemeClr val="tx1"/>
                          </a:solidFill>
                          <a:latin typeface="Bliss 2 Regular" pitchFamily="50" charset="0"/>
                          <a:ea typeface="+mn-ea"/>
                          <a:cs typeface="+mn-cs"/>
                        </a:rPr>
                        <a:t>12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marR="0" indent="-228600" algn="ctr" rtl="0" eaLnBrk="1" fontAlgn="auto" latinLnBrk="0" hangingPunct="1">
                        <a:spcBef>
                          <a:spcPts val="0"/>
                        </a:spcBef>
                        <a:spcAft>
                          <a:spcPts val="0"/>
                        </a:spcAft>
                      </a:pPr>
                      <a:r>
                        <a:rPr lang="en-GB" sz="900" kern="1200" dirty="0" smtClean="0">
                          <a:solidFill>
                            <a:schemeClr val="tx1"/>
                          </a:solidFill>
                          <a:latin typeface="Bliss 2 Regular" pitchFamily="50" charset="0"/>
                          <a:ea typeface="+mn-ea"/>
                          <a:cs typeface="+mn-cs"/>
                        </a:rPr>
                        <a:t>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marR="0" indent="-228600" algn="ctr" rtl="0" eaLnBrk="1" fontAlgn="auto" latinLnBrk="0" hangingPunct="1">
                        <a:spcBef>
                          <a:spcPts val="0"/>
                        </a:spcBef>
                        <a:spcAft>
                          <a:spcPts val="0"/>
                        </a:spcAft>
                      </a:pPr>
                      <a:r>
                        <a:rPr lang="en-GB" sz="900" kern="1200" dirty="0" smtClean="0">
                          <a:solidFill>
                            <a:schemeClr val="tx1"/>
                          </a:solidFill>
                          <a:latin typeface="Bliss 2 Regular" pitchFamily="50" charset="0"/>
                          <a:ea typeface="+mn-ea"/>
                          <a:cs typeface="+mn-cs"/>
                        </a:rPr>
                        <a:t>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marR="0" indent="-228600" algn="ctr" rtl="0" eaLnBrk="1" fontAlgn="auto" latinLnBrk="0" hangingPunct="1">
                        <a:spcBef>
                          <a:spcPts val="0"/>
                        </a:spcBef>
                        <a:spcAft>
                          <a:spcPts val="0"/>
                        </a:spcAft>
                      </a:pPr>
                      <a:r>
                        <a:rPr lang="en-GB" sz="900" kern="1200" dirty="0" smtClean="0">
                          <a:solidFill>
                            <a:schemeClr val="tx1"/>
                          </a:solidFill>
                          <a:latin typeface="Bliss 2 Regular" pitchFamily="50" charset="0"/>
                          <a:ea typeface="+mn-ea"/>
                          <a:cs typeface="+mn-cs"/>
                        </a:rPr>
                        <a:t>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CATLIN</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10</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6</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9</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10</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ASPEN</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8</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7</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5</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12</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11</a:t>
                      </a:r>
                    </a:p>
                  </a:txBody>
                  <a:tcPr anchor="ct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solidFill>
                      <a:schemeClr val="accent1">
                        <a:lumMod val="20000"/>
                        <a:lumOff val="80000"/>
                      </a:schemeClr>
                    </a:solidFill>
                  </a:tcPr>
                </a:tc>
              </a:tr>
              <a:tr h="260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latin typeface="Bliss 2 Regular" pitchFamily="50" charset="0"/>
                          <a:ea typeface="+mn-ea"/>
                          <a:cs typeface="+mn-cs"/>
                        </a:rPr>
                        <a:t>ARGO</a:t>
                      </a:r>
                      <a:endParaRPr lang="en-GB" sz="900" kern="1200" dirty="0">
                        <a:solidFill>
                          <a:schemeClr val="tx1"/>
                        </a:solidFill>
                        <a:latin typeface="Bliss 2 Regular" pitchFamily="50" charset="0"/>
                        <a:ea typeface="+mn-ea"/>
                        <a:cs typeface="+mn-cs"/>
                      </a:endParaRPr>
                    </a:p>
                  </a:txBody>
                  <a:tcPr anchor="ctr">
                    <a:lnT w="3175" cap="flat" cmpd="sng" algn="ctr">
                      <a:solidFill>
                        <a:schemeClr val="accent4"/>
                      </a:solidFill>
                      <a:prstDash val="solid"/>
                      <a:round/>
                      <a:headEnd type="none" w="med" len="med"/>
                      <a:tailEnd type="none" w="med" len="med"/>
                    </a:lnT>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11</a:t>
                      </a:r>
                    </a:p>
                  </a:txBody>
                  <a:tcPr anchor="ctr">
                    <a:lnT w="3175" cap="flat" cmpd="sng" algn="ctr">
                      <a:solidFill>
                        <a:schemeClr val="accent4"/>
                      </a:solidFill>
                      <a:prstDash val="solid"/>
                      <a:round/>
                      <a:headEnd type="none" w="med" len="med"/>
                      <a:tailEnd type="none" w="med" len="med"/>
                    </a:lnT>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12</a:t>
                      </a:r>
                    </a:p>
                  </a:txBody>
                  <a:tcPr anchor="ctr">
                    <a:lnT w="3175" cap="flat" cmpd="sng" algn="ctr">
                      <a:solidFill>
                        <a:schemeClr val="accent4"/>
                      </a:solidFill>
                      <a:prstDash val="solid"/>
                      <a:round/>
                      <a:headEnd type="none" w="med" len="med"/>
                      <a:tailEnd type="none" w="med" len="med"/>
                    </a:lnT>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9</a:t>
                      </a:r>
                    </a:p>
                  </a:txBody>
                  <a:tcPr anchor="ctr">
                    <a:lnT w="3175" cap="flat" cmpd="sng" algn="ctr">
                      <a:solidFill>
                        <a:schemeClr val="accent4"/>
                      </a:solidFill>
                      <a:prstDash val="solid"/>
                      <a:round/>
                      <a:headEnd type="none" w="med" len="med"/>
                      <a:tailEnd type="none" w="med" len="med"/>
                    </a:lnT>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10</a:t>
                      </a:r>
                    </a:p>
                  </a:txBody>
                  <a:tcPr anchor="ctr">
                    <a:lnT w="3175" cap="flat" cmpd="sng" algn="ctr">
                      <a:solidFill>
                        <a:schemeClr val="accent4"/>
                      </a:solidFill>
                      <a:prstDash val="solid"/>
                      <a:round/>
                      <a:headEnd type="none" w="med" len="med"/>
                      <a:tailEnd type="none" w="med" len="med"/>
                    </a:lnT>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10</a:t>
                      </a:r>
                    </a:p>
                  </a:txBody>
                  <a:tcPr anchor="ctr">
                    <a:lnT w="3175" cap="flat" cmpd="sng" algn="ctr">
                      <a:solidFill>
                        <a:schemeClr val="accent4"/>
                      </a:solidFill>
                      <a:prstDash val="solid"/>
                      <a:round/>
                      <a:headEnd type="none" w="med" len="med"/>
                      <a:tailEnd type="none" w="med" len="med"/>
                    </a:lnT>
                  </a:tcPr>
                </a:tc>
                <a:tc>
                  <a:txBody>
                    <a:bodyPr/>
                    <a:lstStyle/>
                    <a:p>
                      <a:pPr marL="228600" indent="-228600" algn="ctr" rtl="0" eaLnBrk="1" fontAlgn="ctr" latinLnBrk="0" hangingPunct="1">
                        <a:spcBef>
                          <a:spcPts val="0"/>
                        </a:spcBef>
                        <a:spcAft>
                          <a:spcPts val="0"/>
                        </a:spcAft>
                      </a:pPr>
                      <a:r>
                        <a:rPr lang="en-GB" sz="900" kern="1200" dirty="0" smtClean="0">
                          <a:solidFill>
                            <a:schemeClr val="tx1"/>
                          </a:solidFill>
                          <a:latin typeface="Bliss 2 Regular" pitchFamily="50" charset="0"/>
                          <a:ea typeface="+mn-ea"/>
                          <a:cs typeface="+mn-cs"/>
                        </a:rPr>
                        <a:t>12</a:t>
                      </a:r>
                    </a:p>
                  </a:txBody>
                  <a:tcPr anchor="ctr">
                    <a:lnT w="3175" cap="flat" cmpd="sng" algn="ctr">
                      <a:solidFill>
                        <a:schemeClr val="accent4"/>
                      </a:solidFill>
                      <a:prstDash val="solid"/>
                      <a:round/>
                      <a:headEnd type="none" w="med" len="med"/>
                      <a:tailEnd type="none" w="med" len="med"/>
                    </a:lnT>
                    <a:solidFill>
                      <a:schemeClr val="accent1">
                        <a:lumMod val="20000"/>
                        <a:lumOff val="80000"/>
                      </a:schemeClr>
                    </a:solidFill>
                  </a:tcPr>
                </a:tc>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4040466930"/>
              </p:ext>
            </p:extLst>
          </p:nvPr>
        </p:nvGraphicFramePr>
        <p:xfrm>
          <a:off x="6172200" y="1600203"/>
          <a:ext cx="4038600" cy="384502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007631" y="5721646"/>
            <a:ext cx="8208912" cy="492443"/>
          </a:xfrm>
          <a:prstGeom prst="rect">
            <a:avLst/>
          </a:prstGeom>
          <a:noFill/>
        </p:spPr>
        <p:txBody>
          <a:bodyPr wrap="square" lIns="0" tIns="0" rIns="0" bIns="0" rtlCol="0">
            <a:spAutoFit/>
          </a:bodyPr>
          <a:lstStyle/>
          <a:p>
            <a:pPr marL="179388" indent="-179388">
              <a:buFont typeface="+mj-lt"/>
              <a:buAutoNum type="arabicPeriod"/>
            </a:pPr>
            <a:r>
              <a:rPr lang="en-GB" sz="800" dirty="0">
                <a:latin typeface="Baskerville Cyr LT Std" pitchFamily="18" charset="-52"/>
              </a:rPr>
              <a:t>Peer group as defined by the Board. Source: Company reports.</a:t>
            </a:r>
          </a:p>
          <a:p>
            <a:pPr marL="179388" indent="-179388">
              <a:buFont typeface="+mj-lt"/>
              <a:buAutoNum type="arabicPeriod"/>
            </a:pPr>
            <a:r>
              <a:rPr lang="en-GB" sz="800" dirty="0">
                <a:latin typeface="Baskerville Cyr LT Std" pitchFamily="18" charset="-52"/>
              </a:rPr>
              <a:t>Companies listed in order of average annual </a:t>
            </a:r>
            <a:r>
              <a:rPr lang="en-GB" sz="800" dirty="0" err="1">
                <a:latin typeface="Baskerville Cyr LT Std" pitchFamily="18" charset="-52"/>
              </a:rPr>
              <a:t>RoE</a:t>
            </a:r>
            <a:r>
              <a:rPr lang="en-GB" sz="800" dirty="0">
                <a:latin typeface="Baskerville Cyr LT Std" pitchFamily="18" charset="-52"/>
              </a:rPr>
              <a:t> ranking for the years 2009 - 2013.  </a:t>
            </a:r>
            <a:br>
              <a:rPr lang="en-GB" sz="800" dirty="0">
                <a:latin typeface="Baskerville Cyr LT Std" pitchFamily="18" charset="-52"/>
              </a:rPr>
            </a:br>
            <a:r>
              <a:rPr lang="en-GB" sz="800" dirty="0">
                <a:latin typeface="Baskerville Cyr LT Std" pitchFamily="18" charset="-52"/>
              </a:rPr>
              <a:t>Average ranking calculated as the sum of annual rankings for each year divided by five years.</a:t>
            </a:r>
          </a:p>
          <a:p>
            <a:pPr marL="179388" indent="-179388">
              <a:buFont typeface="+mj-lt"/>
              <a:buAutoNum type="arabicPeriod"/>
            </a:pPr>
            <a:r>
              <a:rPr lang="en-GB" sz="800" dirty="0">
                <a:latin typeface="Baskerville Cyr LT Std" pitchFamily="18" charset="-52"/>
              </a:rPr>
              <a:t>Compound annual returns for Lancashire and peers are from January 1, 2009 through December 31, 2013. </a:t>
            </a:r>
          </a:p>
        </p:txBody>
      </p:sp>
    </p:spTree>
    <p:extLst>
      <p:ext uri="{BB962C8B-B14F-4D97-AF65-F5344CB8AC3E}">
        <p14:creationId xmlns:p14="http://schemas.microsoft.com/office/powerpoint/2010/main" val="3960364797"/>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147248" cy="576064"/>
          </a:xfrm>
        </p:spPr>
        <p:txBody>
          <a:bodyPr vert="horz" lIns="0" tIns="0" rIns="0" bIns="0" rtlCol="0" anchor="t" anchorCtr="0">
            <a:normAutofit fontScale="90000"/>
          </a:bodyPr>
          <a:lstStyle/>
          <a:p>
            <a:r>
              <a:rPr lang="en-GB" dirty="0" smtClean="0">
                <a:latin typeface="Bliss 2 Medium" pitchFamily="50" charset="0"/>
              </a:rPr>
              <a:t>COMPOUND ANNUAL GROWTH RATE (CAGR) AND VOLATILITY CONSISTENT ACROSS THE CYCLE</a:t>
            </a:r>
            <a:br>
              <a:rPr lang="en-GB" dirty="0" smtClean="0">
                <a:latin typeface="Bliss 2 Medium" pitchFamily="50" charset="0"/>
              </a:rPr>
            </a:br>
            <a:endParaRPr lang="en-GB" sz="2400" i="1" dirty="0">
              <a:solidFill>
                <a:schemeClr val="tx1"/>
              </a:solidFill>
              <a:latin typeface="Baskerville Cyr LT Std" pitchFamily="18" charset="-52"/>
            </a:endParaRPr>
          </a:p>
        </p:txBody>
      </p:sp>
      <p:sp>
        <p:nvSpPr>
          <p:cNvPr id="5" name="Content Placeholder 4"/>
          <p:cNvSpPr>
            <a:spLocks noGrp="1"/>
          </p:cNvSpPr>
          <p:nvPr>
            <p:ph idx="1"/>
          </p:nvPr>
        </p:nvSpPr>
        <p:spPr>
          <a:xfrm>
            <a:off x="767408" y="1235894"/>
            <a:ext cx="10873208" cy="1905075"/>
          </a:xfrm>
        </p:spPr>
        <p:txBody>
          <a:bodyPr>
            <a:normAutofit/>
          </a:bodyPr>
          <a:lstStyle/>
          <a:p>
            <a:r>
              <a:rPr lang="en-GB" dirty="0">
                <a:latin typeface="Baskerville Cyr LT Std" pitchFamily="18" charset="-52"/>
              </a:rPr>
              <a:t>Lancashire shows limited volatility and strong consistency of results since 2008 including major loss years (2008, 2011) and benign years</a:t>
            </a:r>
          </a:p>
          <a:p>
            <a:r>
              <a:rPr lang="en-GB" dirty="0">
                <a:latin typeface="Baskerville Cyr LT Std" pitchFamily="18" charset="-52"/>
              </a:rPr>
              <a:t>Risk averse investment stance means Lancashire missed the big swings of losses and subsequent gains in 2008 and 2009</a:t>
            </a:r>
          </a:p>
          <a:p>
            <a:r>
              <a:rPr lang="en-GB" dirty="0">
                <a:latin typeface="Baskerville Cyr LT Std" pitchFamily="18" charset="-52"/>
              </a:rPr>
              <a:t>In 2008 with Hurricane Ike in the Gulf of Mexico and in 2011 with an unprecedented frequency of international property catastrophe losses, Lancashire still made profits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2" t="1226" r="622" b="1226"/>
          <a:stretch/>
        </p:blipFill>
        <p:spPr bwMode="auto">
          <a:xfrm>
            <a:off x="2671026" y="3140969"/>
            <a:ext cx="6849948" cy="292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69664" y="4905164"/>
            <a:ext cx="286532" cy="10081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0172861"/>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UNDERWRITING COMES FIRST</a:t>
            </a:r>
            <a:endParaRPr lang="en-GB" dirty="0"/>
          </a:p>
        </p:txBody>
      </p:sp>
    </p:spTree>
    <p:extLst>
      <p:ext uri="{BB962C8B-B14F-4D97-AF65-F5344CB8AC3E}">
        <p14:creationId xmlns:p14="http://schemas.microsoft.com/office/powerpoint/2010/main" val="3104360852"/>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300" dirty="0">
                <a:latin typeface="Bliss 2 Medium" pitchFamily="50" charset="0"/>
              </a:rPr>
              <a:t>DIVERSIFIED PORTFOLIO AND PLATFORMS</a:t>
            </a:r>
            <a:r>
              <a:rPr lang="en-GB" dirty="0" smtClean="0">
                <a:latin typeface="Bliss 2 Medium" pitchFamily="50" charset="0"/>
              </a:rPr>
              <a:t/>
            </a:r>
            <a:br>
              <a:rPr lang="en-GB" dirty="0" smtClean="0">
                <a:latin typeface="Bliss 2 Medium" pitchFamily="50" charset="0"/>
              </a:rPr>
            </a:br>
            <a:r>
              <a:rPr lang="en-GB" sz="2400" dirty="0">
                <a:latin typeface="Bliss 2 Medium" pitchFamily="50" charset="0"/>
              </a:rPr>
              <a:t/>
            </a:r>
            <a:br>
              <a:rPr lang="en-GB" sz="2400" dirty="0">
                <a:latin typeface="Bliss 2 Medium" pitchFamily="50" charset="0"/>
              </a:rPr>
            </a:br>
            <a:r>
              <a:rPr lang="en-GB" sz="2400" i="1" dirty="0">
                <a:solidFill>
                  <a:schemeClr val="tx1"/>
                </a:solidFill>
                <a:latin typeface="Baskerville Cyr LT Std" pitchFamily="18" charset="-52"/>
              </a:rPr>
              <a:t>68% insurance  32% reinsurance    </a:t>
            </a:r>
            <a:r>
              <a:rPr lang="en-GB" sz="2400" i="1" dirty="0">
                <a:solidFill>
                  <a:schemeClr val="accent4"/>
                </a:solidFill>
                <a:latin typeface="Baskerville Cyr LT Std" pitchFamily="18" charset="-52"/>
              </a:rPr>
              <a:t>35% </a:t>
            </a:r>
            <a:r>
              <a:rPr lang="en-GB" sz="2400" i="1" dirty="0" err="1">
                <a:solidFill>
                  <a:schemeClr val="accent4"/>
                </a:solidFill>
                <a:latin typeface="Baskerville Cyr LT Std" pitchFamily="18" charset="-52"/>
              </a:rPr>
              <a:t>nat</a:t>
            </a:r>
            <a:r>
              <a:rPr lang="en-GB" sz="2400" i="1" dirty="0">
                <a:solidFill>
                  <a:schemeClr val="accent4"/>
                </a:solidFill>
                <a:latin typeface="Baskerville Cyr LT Std" pitchFamily="18" charset="-52"/>
              </a:rPr>
              <a:t>-cat exposed  65% other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39992573"/>
              </p:ext>
            </p:extLst>
          </p:nvPr>
        </p:nvGraphicFramePr>
        <p:xfrm>
          <a:off x="2351584" y="1628800"/>
          <a:ext cx="7416824"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007631" y="6114203"/>
            <a:ext cx="8208912" cy="123111"/>
          </a:xfrm>
          <a:prstGeom prst="rect">
            <a:avLst/>
          </a:prstGeom>
          <a:noFill/>
        </p:spPr>
        <p:txBody>
          <a:bodyPr wrap="square" lIns="0" tIns="0" rIns="0" bIns="0" rtlCol="0">
            <a:spAutoFit/>
          </a:bodyPr>
          <a:lstStyle/>
          <a:p>
            <a:r>
              <a:rPr lang="en-GB" sz="800" dirty="0">
                <a:latin typeface="Baskerville Cyr LT Std" pitchFamily="18" charset="-52"/>
              </a:rPr>
              <a:t>Based on 2014 reforecast as of July 22, 2014. Estimates could change without notice in response to several factors, including trading conditions.</a:t>
            </a:r>
          </a:p>
        </p:txBody>
      </p:sp>
      <p:sp>
        <p:nvSpPr>
          <p:cNvPr id="3" name="TextBox 2"/>
          <p:cNvSpPr txBox="1"/>
          <p:nvPr/>
        </p:nvSpPr>
        <p:spPr>
          <a:xfrm>
            <a:off x="3045936" y="5733259"/>
            <a:ext cx="1114408" cy="276999"/>
          </a:xfrm>
          <a:prstGeom prst="rect">
            <a:avLst/>
          </a:prstGeom>
          <a:noFill/>
        </p:spPr>
        <p:txBody>
          <a:bodyPr wrap="none" rtlCol="0">
            <a:spAutoFit/>
          </a:bodyPr>
          <a:lstStyle/>
          <a:p>
            <a:r>
              <a:rPr lang="en-GB" sz="1200" dirty="0">
                <a:latin typeface="Bliss 2 Regular" pitchFamily="50" charset="0"/>
              </a:rPr>
              <a:t>ENERGY 29%</a:t>
            </a:r>
          </a:p>
        </p:txBody>
      </p:sp>
      <p:sp>
        <p:nvSpPr>
          <p:cNvPr id="10" name="TextBox 9"/>
          <p:cNvSpPr txBox="1"/>
          <p:nvPr/>
        </p:nvSpPr>
        <p:spPr>
          <a:xfrm>
            <a:off x="7821664" y="5733259"/>
            <a:ext cx="1300356" cy="276999"/>
          </a:xfrm>
          <a:prstGeom prst="rect">
            <a:avLst/>
          </a:prstGeom>
          <a:noFill/>
        </p:spPr>
        <p:txBody>
          <a:bodyPr wrap="none" rtlCol="0">
            <a:spAutoFit/>
          </a:bodyPr>
          <a:lstStyle/>
          <a:p>
            <a:r>
              <a:rPr lang="en-GB" sz="1200" dirty="0">
                <a:solidFill>
                  <a:schemeClr val="accent1"/>
                </a:solidFill>
                <a:latin typeface="Bliss 2 Regular" pitchFamily="50" charset="0"/>
              </a:rPr>
              <a:t>PROPERTY 31%</a:t>
            </a:r>
          </a:p>
        </p:txBody>
      </p:sp>
      <p:sp>
        <p:nvSpPr>
          <p:cNvPr id="11" name="TextBox 10"/>
          <p:cNvSpPr txBox="1"/>
          <p:nvPr/>
        </p:nvSpPr>
        <p:spPr>
          <a:xfrm>
            <a:off x="4250382" y="5733258"/>
            <a:ext cx="1207382" cy="276999"/>
          </a:xfrm>
          <a:prstGeom prst="rect">
            <a:avLst/>
          </a:prstGeom>
          <a:noFill/>
        </p:spPr>
        <p:txBody>
          <a:bodyPr wrap="none" rtlCol="0">
            <a:spAutoFit/>
          </a:bodyPr>
          <a:lstStyle/>
          <a:p>
            <a:r>
              <a:rPr lang="en-GB" sz="1200" dirty="0">
                <a:solidFill>
                  <a:schemeClr val="accent2">
                    <a:lumMod val="50000"/>
                    <a:lumOff val="50000"/>
                  </a:schemeClr>
                </a:solidFill>
                <a:latin typeface="Bliss 2 Regular" pitchFamily="50" charset="0"/>
              </a:rPr>
              <a:t>AVIATION 5%</a:t>
            </a:r>
          </a:p>
        </p:txBody>
      </p:sp>
      <p:sp>
        <p:nvSpPr>
          <p:cNvPr id="12" name="TextBox 11"/>
          <p:cNvSpPr txBox="1"/>
          <p:nvPr/>
        </p:nvSpPr>
        <p:spPr>
          <a:xfrm>
            <a:off x="5491061" y="5733256"/>
            <a:ext cx="1021433" cy="276999"/>
          </a:xfrm>
          <a:prstGeom prst="rect">
            <a:avLst/>
          </a:prstGeom>
          <a:noFill/>
        </p:spPr>
        <p:txBody>
          <a:bodyPr wrap="none" rtlCol="0">
            <a:spAutoFit/>
          </a:bodyPr>
          <a:lstStyle/>
          <a:p>
            <a:r>
              <a:rPr lang="en-GB" sz="1200" dirty="0">
                <a:solidFill>
                  <a:schemeClr val="accent5"/>
                </a:solidFill>
                <a:latin typeface="Bliss 2 Regular" pitchFamily="50" charset="0"/>
              </a:rPr>
              <a:t>MARINE 6%</a:t>
            </a:r>
          </a:p>
        </p:txBody>
      </p:sp>
      <p:sp>
        <p:nvSpPr>
          <p:cNvPr id="13" name="TextBox 12"/>
          <p:cNvSpPr txBox="1"/>
          <p:nvPr/>
        </p:nvSpPr>
        <p:spPr>
          <a:xfrm>
            <a:off x="6608496" y="5733255"/>
            <a:ext cx="1207382" cy="276999"/>
          </a:xfrm>
          <a:prstGeom prst="rect">
            <a:avLst/>
          </a:prstGeom>
          <a:noFill/>
        </p:spPr>
        <p:txBody>
          <a:bodyPr wrap="none" rtlCol="0">
            <a:spAutoFit/>
          </a:bodyPr>
          <a:lstStyle/>
          <a:p>
            <a:r>
              <a:rPr lang="en-GB" sz="1200" dirty="0">
                <a:solidFill>
                  <a:schemeClr val="accent1">
                    <a:lumMod val="60000"/>
                    <a:lumOff val="40000"/>
                  </a:schemeClr>
                </a:solidFill>
                <a:latin typeface="Bliss 2 Regular" pitchFamily="50" charset="0"/>
              </a:rPr>
              <a:t>LLOYD’S 29%</a:t>
            </a:r>
          </a:p>
        </p:txBody>
      </p:sp>
    </p:spTree>
    <p:extLst>
      <p:ext uri="{BB962C8B-B14F-4D97-AF65-F5344CB8AC3E}">
        <p14:creationId xmlns:p14="http://schemas.microsoft.com/office/powerpoint/2010/main" val="2113504929"/>
      </p:ext>
    </p:extLst>
  </p:cSld>
  <p:clrMapOvr>
    <a:masterClrMapping/>
  </p:clrMapOvr>
  <mc:AlternateContent xmlns:mc="http://schemas.openxmlformats.org/markup-compatibility/2006">
    <mc:Choice xmlns:p14="http://schemas.microsoft.com/office/powerpoint/2010/main" Requires="p14">
      <p:transition spd="slow" p14:dur="3400" advClick="0" advTm="15000">
        <p14:reveal/>
      </p:transition>
    </mc:Choice>
    <mc:Fallback>
      <p:transition spd="slow" advClick="0" advTm="15000">
        <p:fade/>
      </p:transition>
    </mc:Fallback>
  </mc:AlternateContent>
  <p:timing>
    <p:tnLst>
      <p:par>
        <p:cTn id="1" dur="indefinite" restart="never" nodeType="tmRoot"/>
      </p:par>
    </p:tnLst>
  </p:timing>
</p:sld>
</file>

<file path=ppt/theme/theme1.xml><?xml version="1.0" encoding="utf-8"?>
<a:theme xmlns:a="http://schemas.openxmlformats.org/drawingml/2006/main" name="Lancashire">
  <a:themeElements>
    <a:clrScheme name="Lancashire">
      <a:dk1>
        <a:sysClr val="windowText" lastClr="000000"/>
      </a:dk1>
      <a:lt1>
        <a:sysClr val="window" lastClr="FFFFFF"/>
      </a:lt1>
      <a:dk2>
        <a:srgbClr val="000000"/>
      </a:dk2>
      <a:lt2>
        <a:srgbClr val="FFFFFF"/>
      </a:lt2>
      <a:accent1>
        <a:srgbClr val="EA6C26"/>
      </a:accent1>
      <a:accent2>
        <a:srgbClr val="000000"/>
      </a:accent2>
      <a:accent3>
        <a:srgbClr val="3F3F3F"/>
      </a:accent3>
      <a:accent4>
        <a:srgbClr val="7F7F7F"/>
      </a:accent4>
      <a:accent5>
        <a:srgbClr val="BFBFBF"/>
      </a:accent5>
      <a:accent6>
        <a:srgbClr val="D8D8D8"/>
      </a:accent6>
      <a:hlink>
        <a:srgbClr val="5D5DA4"/>
      </a:hlink>
      <a:folHlink>
        <a:srgbClr val="20AAED"/>
      </a:folHlink>
    </a:clrScheme>
    <a:fontScheme name="Lancashire">
      <a:majorFont>
        <a:latin typeface="Bliss 2 Medium"/>
        <a:ea typeface=""/>
        <a:cs typeface=""/>
      </a:majorFont>
      <a:minorFont>
        <a:latin typeface="ITC New Baskerville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Lancashire</Template>
  <TotalTime>2462</TotalTime>
  <Words>6153</Words>
  <Application>Microsoft Office PowerPoint</Application>
  <PresentationFormat>Custom</PresentationFormat>
  <Paragraphs>1064</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Lancashire</vt:lpstr>
      <vt:lpstr>UNDERWRITING COMES FIRST  EFFECTIVELY BALANCE RISK AND RETURN  OPERATE NIMBLY THROUGH THE CYCLE</vt:lpstr>
      <vt:lpstr>SAFE HARBOUR STATEMENTS</vt:lpstr>
      <vt:lpstr>LANCASHIRE GROUP  STICKING TO THE STRATEGY, MANAGING THE CYCLE</vt:lpstr>
      <vt:lpstr>STICKING TO THE STRATEGY, MANAGING THE CYCLE</vt:lpstr>
      <vt:lpstr>AN ESTABLISHED AND SUCCESSFUL MARKET LEADER   </vt:lpstr>
      <vt:lpstr>OUR CROSS-CYCLE PERFORMANCE IS THE MOST CONSISTENT IN OUR PEER GROUP (1)</vt:lpstr>
      <vt:lpstr>COMPOUND ANNUAL GROWTH RATE (CAGR) AND VOLATILITY CONSISTENT ACROSS THE CYCLE </vt:lpstr>
      <vt:lpstr>UNDERWRITING COMES FIRST</vt:lpstr>
      <vt:lpstr>DIVERSIFIED PORTFOLIO AND PLATFORMS  68% insurance  32% reinsurance    35% nat-cat exposed  65% other</vt:lpstr>
      <vt:lpstr>CONSISTENCY - STRONGLY DIVERSIFIED BASE OF UNDERWRITING PROFIT  Underwriting income by line of business  </vt:lpstr>
      <vt:lpstr>CONSISTENCY: EXCEPTIONAL UNDERWRITING PERFORMANCE  Market leading loss ratios and low headcount-led expense ratios drive profitability</vt:lpstr>
      <vt:lpstr>MARKET POSITION, BRAND &amp; DISTRIBUTION – LICL &amp; LUK  Lead and agreement party and market position by line of business</vt:lpstr>
      <vt:lpstr>2013: MARKET POSITION, BRAND &amp; DISTRIBUTION – LICL &amp; LUK  Since inception, Lancashire has believed it is key that we are recognised as a major market and expert within our product lines</vt:lpstr>
      <vt:lpstr>2013: MARKET POSITION, BRAND &amp; DISTRIBUTION – CATHEDRAL  Each line of business uses specialist niche brokers</vt:lpstr>
      <vt:lpstr>2013: GEOGRAPHIC DISTRIBUTION  </vt:lpstr>
      <vt:lpstr>KINESIS CAPITAL MANAGEMENT INDICATIVE RESULTS</vt:lpstr>
      <vt:lpstr>EFFECTIVELY BALANCE RISK &amp; RETURN</vt:lpstr>
      <vt:lpstr>MANAGING THE CYCLE – REDUCING NET EXPOSURES </vt:lpstr>
      <vt:lpstr>MANAGING THE CYCLE – INCREASING OUTWARDS PURCHASES  Lancashire first loss XL limit purchased over time (1)</vt:lpstr>
      <vt:lpstr>MANAGING THE CYCLE – STRONG WEIGHTING TO LOW-ATTRITION CLASSES  Accident year attritional loss ratios – 5 year average</vt:lpstr>
      <vt:lpstr>RESERVE ADEQUACY  Ultimate development by accident year – LICL &amp; LUK</vt:lpstr>
      <vt:lpstr>RESERVE ADEQUACY  Reserve development - Cathedral </vt:lpstr>
      <vt:lpstr>EFFECTIVELY BALANCE RISK AND RETURN – CONSERVATIVE INVESTMENT PHILOSOPHY</vt:lpstr>
      <vt:lpstr>EFFECTIVELY BALANCE RISK AND RETURN  Capital preservation and interest rate risk management</vt:lpstr>
      <vt:lpstr>Operate nimbly through the cycle</vt:lpstr>
      <vt:lpstr>OPERATE NIMBLY THROUGH THE CYCLE  proven record of active capital management</vt:lpstr>
      <vt:lpstr>FINANCIAL FLEXIBILITY - CAPITAL MANAGEMENT   Constant adjustment of capital</vt:lpstr>
      <vt:lpstr>MANAGING THE CYCLE - DIVIDEND YIELD (1)</vt:lpstr>
      <vt:lpstr>CROSS CYCLE CONSISTENCY – ROE  five year standard deviation(1) in RoE</vt:lpstr>
      <vt:lpstr>CONCLUSION</vt:lpstr>
      <vt:lpstr>CONCLUSION</vt:lpstr>
      <vt:lpstr>APPENDICES</vt:lpstr>
      <vt:lpstr>PROPERTY: REINSURANCE</vt:lpstr>
      <vt:lpstr>PROPERTY: DIRECT &amp; FACULTATIVE</vt:lpstr>
      <vt:lpstr>PROPERTY: TERRORISM, POLITICAL VIOLENCE, POLITICAL &amp; SOVEREIGN RISK</vt:lpstr>
      <vt:lpstr>ENERGY</vt:lpstr>
      <vt:lpstr>AVIATION &amp; SATELLITE </vt:lpstr>
      <vt:lpstr>MARINE</vt:lpstr>
      <vt:lpstr>OUR GOAL: TO PROVIDE AN ATTRACTIVE RISK-ADJUSTED TOTAL RETURN TO SHAREHOLDERS OVER THE LONG-TERM  Lancashire total shareholder return vs. major index returns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UNDERWRITING COMES FIRST  EFFECTIVELY BALANCE RISK AND RETURN  OPERATE NIMBLY THROUGH THE CYCLE</dc:title>
  <dc:creator>Amani</dc:creator>
  <cp:lastModifiedBy>Gohir Rashid</cp:lastModifiedBy>
  <cp:revision>90</cp:revision>
  <dcterms:created xsi:type="dcterms:W3CDTF">2014-09-11T21:45:48Z</dcterms:created>
  <dcterms:modified xsi:type="dcterms:W3CDTF">2014-09-16T14:03:46Z</dcterms:modified>
</cp:coreProperties>
</file>